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6" r:id="rId2"/>
    <p:sldId id="277" r:id="rId3"/>
    <p:sldId id="279" r:id="rId4"/>
    <p:sldId id="280" r:id="rId5"/>
    <p:sldId id="281" r:id="rId6"/>
    <p:sldId id="282" r:id="rId7"/>
    <p:sldId id="271" r:id="rId8"/>
    <p:sldId id="272" r:id="rId9"/>
    <p:sldId id="275" r:id="rId10"/>
    <p:sldId id="283" r:id="rId11"/>
    <p:sldId id="263" r:id="rId12"/>
    <p:sldId id="264" r:id="rId13"/>
    <p:sldId id="259" r:id="rId14"/>
    <p:sldId id="260" r:id="rId15"/>
    <p:sldId id="287" r:id="rId16"/>
    <p:sldId id="288" r:id="rId17"/>
    <p:sldId id="289" r:id="rId18"/>
    <p:sldId id="257" r:id="rId19"/>
    <p:sldId id="258" r:id="rId20"/>
    <p:sldId id="265" r:id="rId21"/>
    <p:sldId id="267" r:id="rId22"/>
    <p:sldId id="290" r:id="rId23"/>
    <p:sldId id="291" r:id="rId24"/>
    <p:sldId id="292" r:id="rId25"/>
    <p:sldId id="293" r:id="rId26"/>
    <p:sldId id="294" r:id="rId27"/>
    <p:sldId id="295" r:id="rId28"/>
    <p:sldId id="297" r:id="rId29"/>
    <p:sldId id="286" r:id="rId30"/>
    <p:sldId id="285" r:id="rId31"/>
    <p:sldId id="284" r:id="rId32"/>
    <p:sldId id="261" r:id="rId33"/>
    <p:sldId id="266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>
        <p:scale>
          <a:sx n="91" d="100"/>
          <a:sy n="91" d="100"/>
        </p:scale>
        <p:origin x="-93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40603D6-DEBD-4D42-94BC-CED9D155B92A}" type="datetimeFigureOut">
              <a:rPr lang="pl-PL"/>
              <a:pPr>
                <a:defRPr/>
              </a:pPr>
              <a:t>10.01.2019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1071F0B-23C7-4827-AAA0-A7D13632351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160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460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47216E-4C4C-49CF-979C-9E18F80DDB12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089A-3FB4-4362-80FD-985B7D0BF050}" type="datetimeFigureOut">
              <a:rPr lang="pl-PL"/>
              <a:pPr>
                <a:defRPr/>
              </a:pPr>
              <a:t>10.01.2019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02939-8494-4CA7-8CA4-B72EAE9614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B0CF4-05B3-4A22-B268-09152AF44A57}" type="datetimeFigureOut">
              <a:rPr lang="pl-PL"/>
              <a:pPr>
                <a:defRPr/>
              </a:pPr>
              <a:t>10.01.2019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08112-1FC0-4C14-A6F6-C16B923523D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A131B-8A5D-40FE-BF89-16EB17909AB4}" type="datetimeFigureOut">
              <a:rPr lang="pl-PL"/>
              <a:pPr>
                <a:defRPr/>
              </a:pPr>
              <a:t>10.01.2019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60222-569F-4BAD-BA44-99E397FD489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05300-1550-4B59-9262-BFA2D5EDE009}" type="datetimeFigureOut">
              <a:rPr lang="pl-PL"/>
              <a:pPr>
                <a:defRPr/>
              </a:pPr>
              <a:t>10.01.2019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C9A92-A19C-4AEA-A259-4FCE426CC9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F609D-6512-4352-86B8-E19EB8A0DA37}" type="datetimeFigureOut">
              <a:rPr lang="pl-PL"/>
              <a:pPr>
                <a:defRPr/>
              </a:pPr>
              <a:t>10.01.2019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C7442-E7C8-4C04-BFA3-48B39F02221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11C03-A61C-4DCD-AFB5-CBDB7654268B}" type="datetimeFigureOut">
              <a:rPr lang="pl-PL"/>
              <a:pPr>
                <a:defRPr/>
              </a:pPr>
              <a:t>10.01.2019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3AF7A-4CDB-4769-B5B7-EE4814E8525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1C1EF-E387-4B0C-9462-E83C1FCA9FC0}" type="datetimeFigureOut">
              <a:rPr lang="pl-PL"/>
              <a:pPr>
                <a:defRPr/>
              </a:pPr>
              <a:t>10.01.2019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DB99A-D052-478B-BCCB-B1EF09E44D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AB103-CE55-4E0C-806E-37F7CEB222E8}" type="datetimeFigureOut">
              <a:rPr lang="pl-PL"/>
              <a:pPr>
                <a:defRPr/>
              </a:pPr>
              <a:t>10.01.2019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3CFC1-CAF2-4BEC-9C4E-37981A2BE63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8FB4C-A780-42B3-A946-B42F1F8E930D}" type="datetimeFigureOut">
              <a:rPr lang="pl-PL"/>
              <a:pPr>
                <a:defRPr/>
              </a:pPr>
              <a:t>10.01.2019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E5A2B-D5A7-43F8-8985-D7C402B85A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2202C-1052-4DBD-AA52-BFC7220A3D1E}" type="datetimeFigureOut">
              <a:rPr lang="pl-PL"/>
              <a:pPr>
                <a:defRPr/>
              </a:pPr>
              <a:t>10.01.2019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7EE57-782B-45C1-A452-3A16612EAC4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D225A-916A-4BBB-9F14-117359D336D2}" type="datetimeFigureOut">
              <a:rPr lang="pl-PL"/>
              <a:pPr>
                <a:defRPr/>
              </a:pPr>
              <a:t>10.01.2019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C6CDB-8480-4AA1-BD41-2A1C8B7654D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F0106F-E967-4D9E-B2F2-64C91D1F16E7}" type="datetimeFigureOut">
              <a:rPr lang="pl-PL"/>
              <a:pPr>
                <a:defRPr/>
              </a:pPr>
              <a:t>10.01.2019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840D9A-6A80-46CC-A6E3-1A0C88E2CB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2492896"/>
            <a:ext cx="9144000" cy="15714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>
                <a:gd name="adj" fmla="val 10800005"/>
              </a:avLst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ln/>
                <a:solidFill>
                  <a:schemeClr val="accent3"/>
                </a:solidFill>
              </a:rPr>
              <a:t>KONCEPCJA PRACY PRZEDSZKOLA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rgbClr val="00B050"/>
                </a:solidFill>
              </a:rPr>
              <a:t>Wspieramy dzieci ze specjalnymi potrzebami.</a:t>
            </a:r>
            <a:endParaRPr lang="pl-PL" dirty="0">
              <a:solidFill>
                <a:srgbClr val="00B050"/>
              </a:solidFill>
            </a:endParaRPr>
          </a:p>
        </p:txBody>
      </p:sp>
      <p:pic>
        <p:nvPicPr>
          <p:cNvPr id="11267" name="Symbol zastępczy zawartości 4" descr="zajl_09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3357563"/>
            <a:ext cx="4421188" cy="3316287"/>
          </a:xfrm>
        </p:spPr>
      </p:pic>
      <p:pic>
        <p:nvPicPr>
          <p:cNvPr id="11268" name="Symbol zastępczy zawartości 5" descr="zajl_16[1]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1225" y="1773238"/>
            <a:ext cx="4422775" cy="3316287"/>
          </a:xfrm>
        </p:spPr>
      </p:pic>
      <p:sp>
        <p:nvSpPr>
          <p:cNvPr id="7" name="pole tekstowe 6"/>
          <p:cNvSpPr txBox="1"/>
          <p:nvPr/>
        </p:nvSpPr>
        <p:spPr>
          <a:xfrm>
            <a:off x="755650" y="2276475"/>
            <a:ext cx="35290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Zajęcia z logopedą.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000" dirty="0" smtClean="0">
                <a:solidFill>
                  <a:schemeClr val="accent2">
                    <a:lumMod val="50000"/>
                  </a:schemeClr>
                </a:solidFill>
              </a:rPr>
              <a:t>Zajęcia z terapii integracji sensorycznej.</a:t>
            </a:r>
            <a:endParaRPr lang="pl-PL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1" name="Symbol zastępczy zawartości 6" descr="SDC1785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557338"/>
            <a:ext cx="4040187" cy="3028950"/>
          </a:xfrm>
        </p:spPr>
      </p:pic>
      <p:pic>
        <p:nvPicPr>
          <p:cNvPr id="12292" name="Symbol zastępczy zawartości 7" descr="SDC1758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2852738"/>
            <a:ext cx="4041775" cy="3032125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295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000" dirty="0" smtClean="0">
                <a:solidFill>
                  <a:schemeClr val="accent1">
                    <a:lumMod val="50000"/>
                  </a:schemeClr>
                </a:solidFill>
              </a:rPr>
              <a:t>Zajęcia z ruchu rozwijającego.</a:t>
            </a:r>
            <a:endParaRPr lang="pl-PL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315" name="Symbol zastępczy zawartości 6" descr="SDC1396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844675"/>
            <a:ext cx="4040188" cy="3030538"/>
          </a:xfrm>
        </p:spPr>
      </p:pic>
      <p:pic>
        <p:nvPicPr>
          <p:cNvPr id="13316" name="Symbol zastępczy zawartości 7" descr="SDC1391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3068638"/>
            <a:ext cx="4041775" cy="3032125"/>
          </a:xfr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accent6">
                    <a:lumMod val="75000"/>
                  </a:schemeClr>
                </a:solidFill>
              </a:rPr>
              <a:t>Zapewniamy poczucie bezpieczeństwa, akceptacji i szacunku.</a:t>
            </a:r>
            <a:endParaRPr lang="pl-P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339" name="Symbol zastępczy zawartości 3" descr="ratownik18-11_10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pic>
        <p:nvPicPr>
          <p:cNvPr id="14340" name="Symbol zastępczy zawartości 5" descr="SDC164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Symbol zastępczy zawartości 4" descr="SDC159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924175"/>
            <a:ext cx="4321175" cy="3241675"/>
          </a:xfrm>
        </p:spPr>
      </p:pic>
      <p:pic>
        <p:nvPicPr>
          <p:cNvPr id="15363" name="Symbol zastępczy zawartości 5" descr="SDC164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2924175"/>
            <a:ext cx="4279900" cy="3209925"/>
          </a:xfrm>
        </p:spPr>
      </p:pic>
      <p:sp>
        <p:nvSpPr>
          <p:cNvPr id="4" name="Prostokąt 3"/>
          <p:cNvSpPr/>
          <p:nvPr/>
        </p:nvSpPr>
        <p:spPr>
          <a:xfrm>
            <a:off x="1476375" y="620713"/>
            <a:ext cx="676751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Podczas wycieczek utrwalamy poznane zasady.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Dajemy możliwość dzieciom do radosnej i spontanicznej zabawy.</a:t>
            </a:r>
            <a:endParaRPr lang="pl-PL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387" name="Symbol zastępczy zawartości 4" descr="mis25-11-11_15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3025" y="2060575"/>
            <a:ext cx="4422775" cy="3316288"/>
          </a:xfrm>
        </p:spPr>
      </p:pic>
      <p:pic>
        <p:nvPicPr>
          <p:cNvPr id="16388" name="Symbol zastępczy zawartości 5" descr="DSCF389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060575"/>
            <a:ext cx="4422775" cy="3316288"/>
          </a:xfr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  <a:t>Dużo czasu spędzamy na świeżym powietrzu</a:t>
            </a:r>
            <a:b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  <a:t>o każdej porze roku.</a:t>
            </a:r>
            <a:endParaRPr lang="pl-PL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411" name="Symbol zastępczy zawartości 4" descr="park26-09-11_30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2276475"/>
            <a:ext cx="4171950" cy="3128963"/>
          </a:xfrm>
        </p:spPr>
      </p:pic>
      <p:pic>
        <p:nvPicPr>
          <p:cNvPr id="17412" name="Symbol zastępczy zawartości 5" descr="zabawy par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2276475"/>
            <a:ext cx="4602162" cy="3082925"/>
          </a:xfrm>
        </p:spPr>
      </p:pic>
      <p:sp>
        <p:nvSpPr>
          <p:cNvPr id="17413" name="pole tekstowe 6"/>
          <p:cNvSpPr txBox="1">
            <a:spLocks noChangeArrowheads="1"/>
          </p:cNvSpPr>
          <p:nvPr/>
        </p:nvSpPr>
        <p:spPr bwMode="auto">
          <a:xfrm>
            <a:off x="971550" y="5589588"/>
            <a:ext cx="2305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>
                <a:solidFill>
                  <a:srgbClr val="002060"/>
                </a:solidFill>
                <a:latin typeface="Calibri" pitchFamily="34" charset="0"/>
              </a:rPr>
              <a:t>    wiosną</a:t>
            </a:r>
          </a:p>
        </p:txBody>
      </p:sp>
      <p:sp>
        <p:nvSpPr>
          <p:cNvPr id="17414" name="pole tekstowe 7"/>
          <p:cNvSpPr txBox="1">
            <a:spLocks noChangeArrowheads="1"/>
          </p:cNvSpPr>
          <p:nvPr/>
        </p:nvSpPr>
        <p:spPr bwMode="auto">
          <a:xfrm>
            <a:off x="5795963" y="5516563"/>
            <a:ext cx="18716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>
                <a:solidFill>
                  <a:srgbClr val="002060"/>
                </a:solidFill>
                <a:latin typeface="Calibri" pitchFamily="34" charset="0"/>
              </a:rPr>
              <a:t>   jesienią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000" dirty="0" smtClean="0">
                <a:solidFill>
                  <a:schemeClr val="tx2">
                    <a:lumMod val="75000"/>
                  </a:schemeClr>
                </a:solidFill>
              </a:rPr>
              <a:t>i zimą.</a:t>
            </a:r>
            <a:endParaRPr lang="pl-PL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435" name="Symbol zastępczy zawartości 4" descr="snie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2276475"/>
            <a:ext cx="4387850" cy="2938463"/>
          </a:xfrm>
        </p:spPr>
      </p:pic>
      <p:pic>
        <p:nvPicPr>
          <p:cNvPr id="18436" name="Symbol zastępczy zawartości 5" descr="snieg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276475"/>
            <a:ext cx="4387850" cy="2938463"/>
          </a:xfr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800" dirty="0" smtClean="0">
                <a:solidFill>
                  <a:schemeClr val="accent2">
                    <a:lumMod val="75000"/>
                  </a:schemeClr>
                </a:solidFill>
              </a:rPr>
              <a:t>Współpracujemy z rodzicami poprzez spędzanie wolnego czasu i podejmowanie wspólnych działań na rzecz dzieci i przedszkola</a:t>
            </a:r>
            <a:r>
              <a:rPr lang="pl-PL" sz="3200" dirty="0" smtClean="0"/>
              <a:t>.</a:t>
            </a:r>
            <a:endParaRPr lang="pl-PL" sz="3200" dirty="0"/>
          </a:p>
        </p:txBody>
      </p:sp>
      <p:pic>
        <p:nvPicPr>
          <p:cNvPr id="19459" name="Symbol zastępczy zawartości 3" descr="SDC137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557338"/>
            <a:ext cx="3887787" cy="5184775"/>
          </a:xfrm>
        </p:spPr>
      </p:pic>
      <p:pic>
        <p:nvPicPr>
          <p:cNvPr id="19460" name="Symbol zastępczy zawartości 4" descr="SDC1377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013" y="2349500"/>
            <a:ext cx="4733925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i="1" dirty="0" smtClean="0">
                <a:solidFill>
                  <a:schemeClr val="accent2">
                    <a:lumMod val="50000"/>
                  </a:schemeClr>
                </a:solidFill>
              </a:rPr>
              <a:t>Piknik „Mama, tata i ja”.</a:t>
            </a:r>
            <a:endParaRPr lang="pl-PL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483" name="Symbol zastępczy zawartości 5" descr="mtj1-06-11_26[1]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1989138"/>
            <a:ext cx="5761038" cy="4089400"/>
          </a:xfr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az 1" descr="diagra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438" y="0"/>
            <a:ext cx="5953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Symbol zastępczy zawartości 6" descr="SDC1515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3219450"/>
            <a:ext cx="4319588" cy="3240088"/>
          </a:xfrm>
        </p:spPr>
      </p:pic>
      <p:pic>
        <p:nvPicPr>
          <p:cNvPr id="21507" name="Symbol zastępczy zawartości 7" descr="SDC1378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88913"/>
            <a:ext cx="4425950" cy="3319462"/>
          </a:xfrm>
        </p:spPr>
      </p:pic>
      <p:sp>
        <p:nvSpPr>
          <p:cNvPr id="4" name="pole tekstowe 3"/>
          <p:cNvSpPr txBox="1"/>
          <p:nvPr/>
        </p:nvSpPr>
        <p:spPr>
          <a:xfrm>
            <a:off x="684213" y="1052513"/>
            <a:ext cx="30241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Zajęcia nauczycieli                             z rodzicami mają różne formy.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443663" y="3716338"/>
            <a:ext cx="24495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PLASTYKA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500563" y="5805488"/>
            <a:ext cx="1727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RUCH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SDC153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208499" y="2304843"/>
            <a:ext cx="4832276" cy="3624207"/>
          </a:xfrm>
          <a:scene3d>
            <a:camera prst="orthographicFront">
              <a:rot lat="900000" lon="0" rev="0"/>
            </a:camera>
            <a:lightRig rig="threePt" dir="t"/>
          </a:scene3d>
        </p:spPr>
      </p:pic>
      <p:pic>
        <p:nvPicPr>
          <p:cNvPr id="22531" name="Symbol zastępczy zawartości 7" descr="SDC15180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56100" y="1700213"/>
            <a:ext cx="4713288" cy="3535362"/>
          </a:xfrm>
        </p:spPr>
      </p:pic>
      <p:sp>
        <p:nvSpPr>
          <p:cNvPr id="4" name="pole tekstowe 3"/>
          <p:cNvSpPr txBox="1"/>
          <p:nvPr/>
        </p:nvSpPr>
        <p:spPr>
          <a:xfrm>
            <a:off x="971550" y="1052513"/>
            <a:ext cx="2447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ZGADYWANKI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500563" y="5445125"/>
            <a:ext cx="45354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GIMNASTYKA BUZI I JĘZYKA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705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19250" y="333375"/>
            <a:ext cx="5905500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>
                <a:solidFill>
                  <a:schemeClr val="bg2">
                    <a:lumMod val="25000"/>
                  </a:schemeClr>
                </a:solidFill>
                <a:latin typeface="+mn-lt"/>
                <a:cs typeface="+mn-cs"/>
              </a:rPr>
              <a:t>PROMOCJA PRZEDSZKOLA</a:t>
            </a:r>
          </a:p>
        </p:txBody>
      </p:sp>
      <p:sp>
        <p:nvSpPr>
          <p:cNvPr id="23555" name="pole tekstowe 7"/>
          <p:cNvSpPr txBox="1">
            <a:spLocks noChangeArrowheads="1"/>
          </p:cNvSpPr>
          <p:nvPr/>
        </p:nvSpPr>
        <p:spPr bwMode="auto">
          <a:xfrm>
            <a:off x="2124075" y="3213100"/>
            <a:ext cx="338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95288" y="1052513"/>
            <a:ext cx="8064500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11 października dla naszego Przedszkola był dniem szczególnym.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Tego dnia przedszkole świętowało swój okrągły  50 – ty jubileusz.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Dyrekcja, Grono Pedagogiczne i oczywiście przedszkolaki zaprosiły na uroczystość wszystkich absolwentów, przyjaciół i rodziców dzieci.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bg2">
                    <a:lumMod val="10000"/>
                  </a:schemeClr>
                </a:solidFill>
                <a:latin typeface="+mn-lt"/>
                <a:cs typeface="+mn-cs"/>
              </a:rPr>
              <a:t>Pamiętaliśmy również o emerytowanych pracownikach naszego przedszkola.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dirty="0">
              <a:solidFill>
                <a:schemeClr val="bg2">
                  <a:lumMod val="1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3557" name="Obraz 9" descr="jubileusz11-10-11_34[1]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852738"/>
            <a:ext cx="4679950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490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Symbol zastępczy zawartości 4" descr="jubileusz11-10-11-50_05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15888"/>
            <a:ext cx="4421188" cy="3317875"/>
          </a:xfrm>
        </p:spPr>
      </p:pic>
      <p:pic>
        <p:nvPicPr>
          <p:cNvPr id="24579" name="Symbol zastępczy zawartości 5" descr="jubileusz11-10-11-50_07[1]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3429000"/>
            <a:ext cx="4321175" cy="3240088"/>
          </a:xfrm>
        </p:spPr>
      </p:pic>
      <p:sp>
        <p:nvSpPr>
          <p:cNvPr id="7" name="pole tekstowe 6"/>
          <p:cNvSpPr txBox="1"/>
          <p:nvPr/>
        </p:nvSpPr>
        <p:spPr>
          <a:xfrm>
            <a:off x="4859338" y="1341438"/>
            <a:ext cx="3960812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Dzieci zaprezentowały przedstawienie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>
                <a:latin typeface="+mn-lt"/>
                <a:cs typeface="+mn-cs"/>
              </a:rPr>
              <a:t>„ </a:t>
            </a:r>
            <a:r>
              <a:rPr lang="pl-PL" sz="2400" dirty="0">
                <a:solidFill>
                  <a:srgbClr val="C00000"/>
                </a:solidFill>
                <a:latin typeface="+mn-lt"/>
                <a:cs typeface="+mn-cs"/>
              </a:rPr>
              <a:t>K</a:t>
            </a:r>
            <a:r>
              <a:rPr lang="pl-PL" sz="2400" dirty="0">
                <a:solidFill>
                  <a:srgbClr val="FFC000"/>
                </a:solidFill>
                <a:latin typeface="+mn-lt"/>
                <a:cs typeface="+mn-cs"/>
              </a:rPr>
              <a:t>o</a:t>
            </a:r>
            <a:r>
              <a:rPr lang="pl-PL" sz="2400" dirty="0">
                <a:latin typeface="+mn-lt"/>
                <a:cs typeface="+mn-cs"/>
              </a:rPr>
              <a:t>l</a:t>
            </a:r>
            <a:r>
              <a:rPr lang="pl-PL" sz="2400" dirty="0">
                <a:solidFill>
                  <a:srgbClr val="0070C0"/>
                </a:solidFill>
                <a:latin typeface="+mn-lt"/>
                <a:cs typeface="+mn-cs"/>
              </a:rPr>
              <a:t>o</a:t>
            </a:r>
            <a:r>
              <a:rPr lang="pl-PL" sz="2400" dirty="0">
                <a:latin typeface="+mn-lt"/>
                <a:cs typeface="+mn-cs"/>
              </a:rPr>
              <a:t>r</a:t>
            </a:r>
            <a:r>
              <a:rPr lang="pl-PL" sz="2400" dirty="0">
                <a:solidFill>
                  <a:srgbClr val="7030A0"/>
                </a:solidFill>
                <a:latin typeface="+mn-lt"/>
                <a:cs typeface="+mn-cs"/>
              </a:rPr>
              <a:t>y</a:t>
            </a:r>
            <a:r>
              <a:rPr lang="pl-PL" sz="2400" dirty="0">
                <a:latin typeface="+mn-lt"/>
                <a:cs typeface="+mn-cs"/>
              </a:rPr>
              <a:t> ”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84213" y="4868863"/>
            <a:ext cx="36004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Absolwenci przedszkola przypomnieli wszystkim piosenki swojego dzieciństwa.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ymbol zastępczy zawartości 4" descr="jubileusz11-10-11_14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8913"/>
            <a:ext cx="4402137" cy="2930525"/>
          </a:xfrm>
        </p:spPr>
      </p:pic>
      <p:pic>
        <p:nvPicPr>
          <p:cNvPr id="25603" name="Symbol zastępczy zawartości 5" descr="jubileusz11-10-11_47[1]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3429000"/>
            <a:ext cx="4392612" cy="3294063"/>
          </a:xfrm>
        </p:spPr>
      </p:pic>
      <p:sp>
        <p:nvSpPr>
          <p:cNvPr id="7" name="pole tekstowe 6"/>
          <p:cNvSpPr txBox="1"/>
          <p:nvPr/>
        </p:nvSpPr>
        <p:spPr>
          <a:xfrm>
            <a:off x="5292725" y="1125538"/>
            <a:ext cx="324008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Wszyscy goście zostali poczęstowani pysznym tortem urodzinowym.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827088" y="4508500"/>
            <a:ext cx="33845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A na koniec wypuściliśmy                w niebo 150                      kolorowych balonów.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1368425"/>
          </a:xfrm>
        </p:spPr>
        <p:txBody>
          <a:bodyPr/>
          <a:lstStyle/>
          <a:p>
            <a:r>
              <a:rPr lang="pl-PL" sz="2400" smtClean="0">
                <a:solidFill>
                  <a:srgbClr val="FFFF00"/>
                </a:solidFill>
              </a:rPr>
              <a:t>Podczas drugiej części uroczystości wszyscy bawiliśmy się razem, a wraz z nami klauni oraz warszawscy policjanci.</a:t>
            </a:r>
          </a:p>
        </p:txBody>
      </p:sp>
      <p:pic>
        <p:nvPicPr>
          <p:cNvPr id="26627" name="Symbol zastępczy zawartości 4" descr="jubileusz11-10-11_20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989138"/>
            <a:ext cx="4402137" cy="2930525"/>
          </a:xfrm>
        </p:spPr>
      </p:pic>
      <p:pic>
        <p:nvPicPr>
          <p:cNvPr id="26628" name="Symbol zastępczy zawartości 5" descr="jubileusz11-10-11_23[1]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3500438"/>
            <a:ext cx="4327525" cy="2881312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80400" cy="25193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000" dirty="0" smtClean="0">
                <a:solidFill>
                  <a:schemeClr val="accent3">
                    <a:lumMod val="75000"/>
                  </a:schemeClr>
                </a:solidFill>
              </a:rPr>
              <a:t>Nasze Przedszkole jest organizatorem </a:t>
            </a:r>
            <a:br>
              <a:rPr lang="pl-PL" sz="20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000" b="1" dirty="0" smtClean="0">
                <a:solidFill>
                  <a:schemeClr val="accent3">
                    <a:lumMod val="50000"/>
                  </a:schemeClr>
                </a:solidFill>
              </a:rPr>
              <a:t>Festiwalu Piosenki Angielskiej. </a:t>
            </a:r>
            <a:r>
              <a:rPr lang="pl-PL" sz="20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pl-PL" sz="20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pl-PL" sz="2000" dirty="0" smtClean="0">
                <a:solidFill>
                  <a:schemeClr val="accent3">
                    <a:lumMod val="75000"/>
                  </a:schemeClr>
                </a:solidFill>
              </a:rPr>
              <a:t>Celem festiwalu jest zainteresowanie dzieci i nauczycieli nauką języka obcego,  aktywizacja środowisk przedszkolnych w zakresie działań językowych, podejmowanie inicjatyw wewnętrznych w zakresie powszechnie dostępnej nauki języka obcego.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/>
              <a:t> </a:t>
            </a:r>
            <a:endParaRPr lang="pl-PL" sz="2000" dirty="0"/>
          </a:p>
        </p:txBody>
      </p:sp>
      <p:pic>
        <p:nvPicPr>
          <p:cNvPr id="27651" name="Symbol zastępczy zawartości 4" descr="festiwal_15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3284538"/>
            <a:ext cx="4422775" cy="3317875"/>
          </a:xfrm>
        </p:spPr>
      </p:pic>
      <p:pic>
        <p:nvPicPr>
          <p:cNvPr id="27652" name="Symbol zastępczy zawartości 5" descr="festiwal_17[1]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1225" y="3284538"/>
            <a:ext cx="4422775" cy="3317875"/>
          </a:xfr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392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87450" y="765175"/>
            <a:ext cx="6553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Podejmujemy różne inicjatywy.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827088" y="1557338"/>
            <a:ext cx="74898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Nasze przedszkole  otrzymało dofinansowanie w ramach programu Warszawskie Inicjatywy Edukacyjne (WIE).</a:t>
            </a:r>
            <a:endParaRPr lang="pl-PL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8676" name="Obraz 3" descr="dino10-06-11_34[1]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565400"/>
            <a:ext cx="4392612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Obraz 4" descr="italia15-04-11_38[1]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65400"/>
            <a:ext cx="44164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00113" y="476250"/>
            <a:ext cx="76327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INNOWACJA</a:t>
            </a:r>
          </a:p>
        </p:txBody>
      </p:sp>
      <p:sp>
        <p:nvSpPr>
          <p:cNvPr id="4" name="Prostokąt 3"/>
          <p:cNvSpPr/>
          <p:nvPr/>
        </p:nvSpPr>
        <p:spPr>
          <a:xfrm>
            <a:off x="539750" y="1304925"/>
            <a:ext cx="8280400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800" b="1" i="1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Programem wiodącym jest  program autorski, który polega na wprowadzeniu trzech metod, których podstawą jest ruch.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Są nimi:</a:t>
            </a:r>
            <a:br>
              <a:rPr lang="pl-PL" sz="3200" b="1" i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pl-PL" sz="3200" b="1" i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RUCH ROZWIJAJĄCY - </a:t>
            </a:r>
            <a:r>
              <a:rPr lang="pl-PL" sz="3200" b="1" i="1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W.Scherborne</a:t>
            </a:r>
            <a:r>
              <a:rPr lang="pl-PL" sz="3200" b="1" i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/>
            </a:r>
            <a:br>
              <a:rPr lang="pl-PL" sz="3200" b="1" i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pl-PL" sz="3200" b="1" i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GIMNASTYKA MÓZGU – </a:t>
            </a:r>
            <a:r>
              <a:rPr lang="pl-PL" sz="3200" b="1" i="1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P.Dennisona</a:t>
            </a:r>
            <a:r>
              <a:rPr lang="pl-PL" sz="3200" b="1" i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/>
            </a:r>
            <a:br>
              <a:rPr lang="pl-PL" sz="3200" b="1" i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pl-PL" sz="3200" b="1" i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INTEGRACJA SENSORYCZNA – </a:t>
            </a:r>
            <a:r>
              <a:rPr lang="pl-PL" sz="3200" b="1" i="1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J.Ayres</a:t>
            </a:r>
            <a:endParaRPr lang="pl-PL" sz="3200" b="1" i="1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>
                <a:latin typeface="+mn-lt"/>
                <a:cs typeface="+mn-cs"/>
              </a:rPr>
              <a:t/>
            </a:r>
            <a:br>
              <a:rPr lang="pl-PL" sz="3200" b="1" i="1" dirty="0">
                <a:latin typeface="+mn-lt"/>
                <a:cs typeface="+mn-cs"/>
              </a:rPr>
            </a:br>
            <a:r>
              <a:rPr lang="pl-PL" b="1" i="1" dirty="0">
                <a:latin typeface="+mn-lt"/>
                <a:cs typeface="+mn-cs"/>
              </a:rPr>
              <a:t/>
            </a:r>
            <a:br>
              <a:rPr lang="pl-PL" b="1" i="1" dirty="0">
                <a:latin typeface="+mn-lt"/>
                <a:cs typeface="+mn-cs"/>
              </a:rPr>
            </a:br>
            <a:endParaRPr lang="pl-PL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9366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>
                <a:solidFill>
                  <a:schemeClr val="accent4">
                    <a:lumMod val="75000"/>
                  </a:schemeClr>
                </a:solidFill>
              </a:rPr>
              <a:t>RUCH ROZWIJAJĄCY - </a:t>
            </a:r>
            <a:r>
              <a:rPr lang="pl-PL" b="1" dirty="0" err="1" smtClean="0">
                <a:solidFill>
                  <a:schemeClr val="accent4">
                    <a:lumMod val="75000"/>
                  </a:schemeClr>
                </a:solidFill>
              </a:rPr>
              <a:t>W.Scherborne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30723" name="Symbol zastępczy zawartości 4" descr="SDC10242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3025" y="2060575"/>
            <a:ext cx="4422775" cy="3316288"/>
          </a:xfrm>
        </p:spPr>
      </p:pic>
      <p:pic>
        <p:nvPicPr>
          <p:cNvPr id="30724" name="Symbol zastępczy zawartości 5" descr="SDC10248[1]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2060575"/>
            <a:ext cx="4325937" cy="3244850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404813"/>
            <a:ext cx="9144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Nasze</a:t>
            </a:r>
            <a:r>
              <a:rPr lang="pl-PL" sz="24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pl-PL" sz="40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Przedszkole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68313" y="1412875"/>
            <a:ext cx="755967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Nasze przedszkole jest placówką 4 – oddziałową. Każda sala dla dzieci wyposażona jest w nowoczesne, bardzo funkcjonalne mebelki, w kolorze przyporządkowanym danej grupie.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Szatnia dla dzieci podzielona jest na dwie części , z osobnym wejściem dla dzieci młodszych i drugim dla dzieci starszych.</a:t>
            </a:r>
            <a:br>
              <a:rPr lang="pl-PL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pl-PL" b="1" dirty="0">
                <a:latin typeface="+mn-lt"/>
                <a:cs typeface="+mn-cs"/>
              </a:rPr>
              <a:t/>
            </a:r>
            <a:br>
              <a:rPr lang="pl-PL" b="1" dirty="0">
                <a:latin typeface="+mn-lt"/>
                <a:cs typeface="+mn-cs"/>
              </a:rPr>
            </a:br>
            <a:r>
              <a:rPr lang="pl-PL" b="1" dirty="0">
                <a:latin typeface="+mn-lt"/>
                <a:cs typeface="+mn-cs"/>
              </a:rPr>
              <a:t/>
            </a:r>
            <a:br>
              <a:rPr lang="pl-PL" b="1" dirty="0">
                <a:latin typeface="+mn-lt"/>
                <a:cs typeface="+mn-cs"/>
              </a:rPr>
            </a:br>
            <a:endParaRPr lang="pl-PL" dirty="0">
              <a:latin typeface="+mn-lt"/>
              <a:cs typeface="+mn-cs"/>
            </a:endParaRPr>
          </a:p>
        </p:txBody>
      </p:sp>
      <p:pic>
        <p:nvPicPr>
          <p:cNvPr id="4100" name="Obraz 3" descr="budyne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068638"/>
            <a:ext cx="6945312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0795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>
                <a:solidFill>
                  <a:schemeClr val="bg2">
                    <a:lumMod val="25000"/>
                  </a:schemeClr>
                </a:solidFill>
              </a:rPr>
              <a:t>GIMNASTYKA MÓZGU – </a:t>
            </a:r>
            <a:r>
              <a:rPr lang="pl-PL" b="1" dirty="0" err="1" smtClean="0">
                <a:solidFill>
                  <a:schemeClr val="bg2">
                    <a:lumMod val="25000"/>
                  </a:schemeClr>
                </a:solidFill>
              </a:rPr>
              <a:t>P.Dennisona</a:t>
            </a:r>
            <a:r>
              <a:rPr lang="pl-PL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1747" name="Symbol zastępczy zawartości 4" descr="SDC10210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3025" y="2060575"/>
            <a:ext cx="4422775" cy="3316288"/>
          </a:xfrm>
        </p:spPr>
      </p:pic>
      <p:pic>
        <p:nvPicPr>
          <p:cNvPr id="31748" name="Symbol zastępczy zawartości 5" descr="SDC10223[1]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060575"/>
            <a:ext cx="4422775" cy="3316288"/>
          </a:xfr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969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>
                <a:solidFill>
                  <a:srgbClr val="FF0000"/>
                </a:solidFill>
              </a:rPr>
              <a:t>INTEGRACJA SENSORYCZNA – </a:t>
            </a:r>
            <a:r>
              <a:rPr lang="pl-PL" b="1" dirty="0" err="1" smtClean="0">
                <a:solidFill>
                  <a:srgbClr val="FF0000"/>
                </a:solidFill>
              </a:rPr>
              <a:t>J.Ayres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32771" name="Symbol zastępczy zawartości 4" descr="SDC10134[1]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2133600"/>
            <a:ext cx="4325938" cy="3244850"/>
          </a:xfrm>
        </p:spPr>
      </p:pic>
      <p:pic>
        <p:nvPicPr>
          <p:cNvPr id="32772" name="Symbol zastępczy zawartości 5" descr="SDC10143[1]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133600"/>
            <a:ext cx="4419600" cy="3184525"/>
          </a:xfr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1143000"/>
          </a:xfrm>
        </p:spPr>
        <p:txBody>
          <a:bodyPr/>
          <a:lstStyle/>
          <a:p>
            <a:r>
              <a:rPr lang="pl-PL" sz="1800" b="1" i="1" smtClean="0">
                <a:solidFill>
                  <a:srgbClr val="FF0000"/>
                </a:solidFill>
              </a:rPr>
              <a:t>ZABAWY Z JĘZYKIEM Program Nauczania Języka Angielskiego dla 3-4 latków.</a:t>
            </a:r>
            <a:r>
              <a:rPr lang="pl-PL" sz="1400" b="1" i="1" smtClean="0">
                <a:solidFill>
                  <a:srgbClr val="FF0000"/>
                </a:solidFill>
              </a:rPr>
              <a:t/>
            </a:r>
            <a:br>
              <a:rPr lang="pl-PL" sz="1400" b="1" i="1" smtClean="0">
                <a:solidFill>
                  <a:srgbClr val="FF0000"/>
                </a:solidFill>
              </a:rPr>
            </a:br>
            <a:r>
              <a:rPr lang="pl-PL" sz="1400" b="1" smtClean="0">
                <a:solidFill>
                  <a:srgbClr val="FF0000"/>
                </a:solidFill>
              </a:rPr>
              <a:t/>
            </a:r>
            <a:br>
              <a:rPr lang="pl-PL" sz="1400" b="1" smtClean="0">
                <a:solidFill>
                  <a:srgbClr val="FF0000"/>
                </a:solidFill>
              </a:rPr>
            </a:br>
            <a:r>
              <a:rPr lang="pl-PL" sz="1400" smtClean="0">
                <a:solidFill>
                  <a:srgbClr val="FF0000"/>
                </a:solidFill>
              </a:rPr>
              <a:t>Program jest przeznaczony do pracy z dziećmi 3 - 4 letnimi, zaczynającymi naukę języka angielskiego.</a:t>
            </a:r>
            <a:br>
              <a:rPr lang="pl-PL" sz="1400" smtClean="0">
                <a:solidFill>
                  <a:srgbClr val="FF0000"/>
                </a:solidFill>
              </a:rPr>
            </a:br>
            <a:r>
              <a:rPr lang="pl-PL" sz="1400" smtClean="0">
                <a:solidFill>
                  <a:srgbClr val="FF0000"/>
                </a:solidFill>
              </a:rPr>
              <a:t>Chodzi o to, żeby dzieci poznawały obcy język nie na specjalnych zajęciach, lecz w trakcie codziennych,</a:t>
            </a:r>
            <a:br>
              <a:rPr lang="pl-PL" sz="1400" smtClean="0">
                <a:solidFill>
                  <a:srgbClr val="FF0000"/>
                </a:solidFill>
              </a:rPr>
            </a:br>
            <a:r>
              <a:rPr lang="pl-PL" sz="1400" smtClean="0">
                <a:solidFill>
                  <a:srgbClr val="FF0000"/>
                </a:solidFill>
              </a:rPr>
              <a:t>różnorodnych zajęć, dziennie przez 15 - 20 minut. Naukę języka obcego łączy się z nauką śpiewu, plastyki,</a:t>
            </a:r>
            <a:br>
              <a:rPr lang="pl-PL" sz="1400" smtClean="0">
                <a:solidFill>
                  <a:srgbClr val="FF0000"/>
                </a:solidFill>
              </a:rPr>
            </a:br>
            <a:r>
              <a:rPr lang="pl-PL" sz="1400" smtClean="0">
                <a:solidFill>
                  <a:srgbClr val="FF0000"/>
                </a:solidFill>
              </a:rPr>
              <a:t>także języka polskiego. </a:t>
            </a:r>
          </a:p>
        </p:txBody>
      </p:sp>
      <p:pic>
        <p:nvPicPr>
          <p:cNvPr id="33795" name="Symbol zastępczy zawartości 6" descr="SDC1354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635250"/>
            <a:ext cx="4040188" cy="3030538"/>
          </a:xfrm>
        </p:spPr>
      </p:pic>
      <p:pic>
        <p:nvPicPr>
          <p:cNvPr id="33796" name="Symbol zastępczy zawartości 7" descr="SDC1588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5025" y="2635250"/>
            <a:ext cx="4041775" cy="303053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Symbol zastępczy zawartości 6" descr="SDC1370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549275"/>
            <a:ext cx="4040188" cy="3028950"/>
          </a:xfrm>
        </p:spPr>
      </p:pic>
      <p:pic>
        <p:nvPicPr>
          <p:cNvPr id="34819" name="Symbol zastępczy zawartości 7" descr="SDC1371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3429000"/>
            <a:ext cx="4041775" cy="3030538"/>
          </a:xfrm>
        </p:spPr>
      </p:pic>
      <p:sp>
        <p:nvSpPr>
          <p:cNvPr id="34820" name="pole tekstowe 8"/>
          <p:cNvSpPr txBox="1">
            <a:spLocks noChangeArrowheads="1"/>
          </p:cNvSpPr>
          <p:nvPr/>
        </p:nvSpPr>
        <p:spPr bwMode="auto">
          <a:xfrm>
            <a:off x="4859338" y="1412875"/>
            <a:ext cx="37449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>
                <a:solidFill>
                  <a:schemeClr val="accent2"/>
                </a:solidFill>
                <a:latin typeface="Calibri" pitchFamily="34" charset="0"/>
              </a:rPr>
              <a:t>W ramach nauki języka angielskiego…</a:t>
            </a:r>
          </a:p>
        </p:txBody>
      </p:sp>
      <p:sp>
        <p:nvSpPr>
          <p:cNvPr id="34821" name="pole tekstowe 9"/>
          <p:cNvSpPr txBox="1">
            <a:spLocks noChangeArrowheads="1"/>
          </p:cNvSpPr>
          <p:nvPr/>
        </p:nvSpPr>
        <p:spPr bwMode="auto">
          <a:xfrm>
            <a:off x="250825" y="4868863"/>
            <a:ext cx="38163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>
                <a:solidFill>
                  <a:schemeClr val="accent2"/>
                </a:solidFill>
                <a:latin typeface="Calibri" pitchFamily="34" charset="0"/>
              </a:rPr>
              <a:t>…organizujemy wiele ciekawych imprez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2000" b="1" dirty="0" smtClean="0">
                <a:solidFill>
                  <a:srgbClr val="002060"/>
                </a:solidFill>
              </a:rPr>
              <a:t>Zajęcia </a:t>
            </a:r>
            <a:r>
              <a:rPr lang="pl-PL" sz="2000" b="1" dirty="0" err="1" smtClean="0">
                <a:solidFill>
                  <a:srgbClr val="002060"/>
                </a:solidFill>
              </a:rPr>
              <a:t>dogoterapi</a:t>
            </a:r>
            <a:r>
              <a:rPr lang="pl-PL" sz="2000" b="1" dirty="0" smtClean="0">
                <a:solidFill>
                  <a:srgbClr val="002060"/>
                </a:solidFill>
              </a:rPr>
              <a:t> z udziałem psów pomagają: </a:t>
            </a:r>
            <a:r>
              <a:rPr lang="pl-PL" sz="1600" b="1" dirty="0" smtClean="0">
                <a:solidFill>
                  <a:srgbClr val="002060"/>
                </a:solidFill>
              </a:rPr>
              <a:t/>
            </a:r>
            <a:br>
              <a:rPr lang="pl-PL" sz="1600" b="1" dirty="0" smtClean="0">
                <a:solidFill>
                  <a:srgbClr val="002060"/>
                </a:solidFill>
              </a:rPr>
            </a:br>
            <a:r>
              <a:rPr lang="pl-PL" sz="1600" b="1" dirty="0" smtClean="0">
                <a:solidFill>
                  <a:srgbClr val="002060"/>
                </a:solidFill>
              </a:rPr>
              <a:t>- </a:t>
            </a:r>
            <a:r>
              <a:rPr lang="pl-PL" sz="1600" dirty="0" smtClean="0">
                <a:solidFill>
                  <a:srgbClr val="002060"/>
                </a:solidFill>
              </a:rPr>
              <a:t>przełamać lęk przed psami pogłębiać kontakt z nim poprzez podchodzenia do psa,                        głaskanie go i przytulanie się </a:t>
            </a:r>
            <a:br>
              <a:rPr lang="pl-PL" sz="1600" dirty="0" smtClean="0">
                <a:solidFill>
                  <a:srgbClr val="002060"/>
                </a:solidFill>
              </a:rPr>
            </a:br>
            <a:r>
              <a:rPr lang="pl-PL" sz="1600" dirty="0" smtClean="0">
                <a:solidFill>
                  <a:srgbClr val="002060"/>
                </a:solidFill>
              </a:rPr>
              <a:t>- kształtować orientację w schemacie własnego ciała </a:t>
            </a:r>
            <a:br>
              <a:rPr lang="pl-PL" sz="1600" dirty="0" smtClean="0">
                <a:solidFill>
                  <a:srgbClr val="002060"/>
                </a:solidFill>
              </a:rPr>
            </a:br>
            <a:r>
              <a:rPr lang="pl-PL" sz="1600" dirty="0" smtClean="0">
                <a:solidFill>
                  <a:srgbClr val="002060"/>
                </a:solidFill>
              </a:rPr>
              <a:t>- poznawać budowę ciała zwierzęcia </a:t>
            </a:r>
            <a:br>
              <a:rPr lang="pl-PL" sz="1600" dirty="0" smtClean="0">
                <a:solidFill>
                  <a:srgbClr val="002060"/>
                </a:solidFill>
              </a:rPr>
            </a:br>
            <a:r>
              <a:rPr lang="pl-PL" sz="1600" dirty="0" smtClean="0">
                <a:solidFill>
                  <a:srgbClr val="002060"/>
                </a:solidFill>
              </a:rPr>
              <a:t>- stymulować zmysły: słuchu, wzroku, dotyku </a:t>
            </a:r>
            <a:br>
              <a:rPr lang="pl-PL" sz="1600" dirty="0" smtClean="0">
                <a:solidFill>
                  <a:srgbClr val="002060"/>
                </a:solidFill>
              </a:rPr>
            </a:br>
            <a:r>
              <a:rPr lang="pl-PL" sz="1600" dirty="0" smtClean="0">
                <a:solidFill>
                  <a:srgbClr val="002060"/>
                </a:solidFill>
              </a:rPr>
              <a:t>- ćwiczyć koncentrację uwagi </a:t>
            </a:r>
            <a:br>
              <a:rPr lang="pl-PL" sz="1600" dirty="0" smtClean="0">
                <a:solidFill>
                  <a:srgbClr val="002060"/>
                </a:solidFill>
              </a:rPr>
            </a:br>
            <a:r>
              <a:rPr lang="pl-PL" sz="1600" dirty="0" smtClean="0">
                <a:solidFill>
                  <a:srgbClr val="002060"/>
                </a:solidFill>
              </a:rPr>
              <a:t>- wyzwalać spontaniczną aktywność dziecka wobec psa </a:t>
            </a: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pl-PL" sz="1600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pl-PL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5843" name="Symbol zastępczy zawartości 6" descr="SDC1312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3573463"/>
            <a:ext cx="4040187" cy="3028950"/>
          </a:xfrm>
        </p:spPr>
      </p:pic>
      <p:pic>
        <p:nvPicPr>
          <p:cNvPr id="35844" name="Symbol zastępczy zawartości 7" descr="SDC1314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3573463"/>
            <a:ext cx="4041775" cy="3030537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Zapewniamy warunki do rozwoju dzieci zdolnych.</a:t>
            </a:r>
            <a:endParaRPr lang="pl-PL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6867" name="Symbol zastępczy zawartości 6" descr="SDC1605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44675"/>
            <a:ext cx="4040187" cy="3030538"/>
          </a:xfrm>
        </p:spPr>
      </p:pic>
      <p:pic>
        <p:nvPicPr>
          <p:cNvPr id="36868" name="Symbol zastępczy zawartości 7" descr="SDC1653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3429000"/>
            <a:ext cx="4041775" cy="3030538"/>
          </a:xfrm>
        </p:spPr>
      </p:pic>
      <p:sp>
        <p:nvSpPr>
          <p:cNvPr id="5" name="pole tekstowe 4"/>
          <p:cNvSpPr txBox="1"/>
          <p:nvPr/>
        </p:nvSpPr>
        <p:spPr>
          <a:xfrm>
            <a:off x="1258888" y="5516563"/>
            <a:ext cx="30972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TANIEC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Symbol zastępczy zawartości 6" descr="SDC165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33375"/>
            <a:ext cx="4040188" cy="3028950"/>
          </a:xfrm>
        </p:spPr>
      </p:pic>
      <p:pic>
        <p:nvPicPr>
          <p:cNvPr id="37891" name="Symbol zastępczy zawartości 7" descr="SDC1680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3357563"/>
            <a:ext cx="4041775" cy="3030537"/>
          </a:xfrm>
        </p:spPr>
      </p:pic>
      <p:sp>
        <p:nvSpPr>
          <p:cNvPr id="37892" name="pole tekstowe 3"/>
          <p:cNvSpPr txBox="1">
            <a:spLocks noChangeArrowheads="1"/>
          </p:cNvSpPr>
          <p:nvPr/>
        </p:nvSpPr>
        <p:spPr bwMode="auto">
          <a:xfrm>
            <a:off x="4932363" y="1412875"/>
            <a:ext cx="3240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>
                <a:solidFill>
                  <a:srgbClr val="7030A0"/>
                </a:solidFill>
                <a:latin typeface="Calibri" pitchFamily="34" charset="0"/>
              </a:rPr>
              <a:t>JĘZYK ANGIELSKI</a:t>
            </a:r>
          </a:p>
        </p:txBody>
      </p:sp>
      <p:sp>
        <p:nvSpPr>
          <p:cNvPr id="37893" name="pole tekstowe 4"/>
          <p:cNvSpPr txBox="1">
            <a:spLocks noChangeArrowheads="1"/>
          </p:cNvSpPr>
          <p:nvPr/>
        </p:nvSpPr>
        <p:spPr bwMode="auto">
          <a:xfrm>
            <a:off x="1763713" y="5084763"/>
            <a:ext cx="2376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600">
                <a:solidFill>
                  <a:srgbClr val="7030A0"/>
                </a:solidFill>
                <a:latin typeface="Calibri" pitchFamily="34" charset="0"/>
              </a:rPr>
              <a:t>BALET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az 1" descr="pantomima_09[1]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42481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Obraz 2" descr="pantomima_12[1]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530600"/>
            <a:ext cx="5472113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pole tekstowe 3"/>
          <p:cNvSpPr txBox="1">
            <a:spLocks noChangeArrowheads="1"/>
          </p:cNvSpPr>
          <p:nvPr/>
        </p:nvSpPr>
        <p:spPr bwMode="auto">
          <a:xfrm>
            <a:off x="5435600" y="2060575"/>
            <a:ext cx="32400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400">
                <a:solidFill>
                  <a:srgbClr val="FF9900"/>
                </a:solidFill>
                <a:latin typeface="Calibri" pitchFamily="34" charset="0"/>
              </a:rPr>
              <a:t>PANTOMIMA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az 1" descr="chleb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284538"/>
            <a:ext cx="430212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Obraz 2" descr="chleb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284538"/>
            <a:ext cx="40862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pole tekstowe 3"/>
          <p:cNvSpPr txBox="1">
            <a:spLocks noChangeArrowheads="1"/>
          </p:cNvSpPr>
          <p:nvPr/>
        </p:nvSpPr>
        <p:spPr bwMode="auto">
          <a:xfrm>
            <a:off x="1619250" y="476250"/>
            <a:ext cx="62658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>
                <a:solidFill>
                  <a:srgbClr val="00B050"/>
                </a:solidFill>
                <a:latin typeface="Calibri" pitchFamily="34" charset="0"/>
              </a:rPr>
              <a:t>Organizujemy ciekawe zajęcia wpływające na ogólny rozwój naszych przedszkolaków.</a:t>
            </a:r>
          </a:p>
        </p:txBody>
      </p:sp>
      <p:sp>
        <p:nvSpPr>
          <p:cNvPr id="39941" name="pole tekstowe 4"/>
          <p:cNvSpPr txBox="1">
            <a:spLocks noChangeArrowheads="1"/>
          </p:cNvSpPr>
          <p:nvPr/>
        </p:nvSpPr>
        <p:spPr bwMode="auto">
          <a:xfrm>
            <a:off x="2124075" y="2349500"/>
            <a:ext cx="45354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>
                <a:solidFill>
                  <a:srgbClr val="00B050"/>
                </a:solidFill>
                <a:latin typeface="Calibri" pitchFamily="34" charset="0"/>
              </a:rPr>
              <a:t>PIECZENIE CHLEBA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az 1" descr="italia15-04-11_03[1]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3429000"/>
            <a:ext cx="4319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Obraz 2" descr="italia15-04-11_12[1]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713"/>
            <a:ext cx="44164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395288" y="1484313"/>
            <a:ext cx="3671887" cy="1385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WSPÓLNE PRZYGOTOWYWANIE PIZZY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Symbol zastępczy zawartości 4" descr="grupa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8913"/>
            <a:ext cx="4441825" cy="3173412"/>
          </a:xfrm>
        </p:spPr>
      </p:pic>
      <p:pic>
        <p:nvPicPr>
          <p:cNvPr id="5123" name="Symbol zastępczy zawartości 5" descr="szatni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4663" y="3500438"/>
            <a:ext cx="4440237" cy="3173412"/>
          </a:xfrm>
        </p:spPr>
      </p:pic>
      <p:sp>
        <p:nvSpPr>
          <p:cNvPr id="7" name="pole tekstowe 6"/>
          <p:cNvSpPr txBox="1"/>
          <p:nvPr/>
        </p:nvSpPr>
        <p:spPr>
          <a:xfrm>
            <a:off x="4859338" y="1268413"/>
            <a:ext cx="410527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i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Sala przedszkolna grupy III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95288" y="4797425"/>
            <a:ext cx="38893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Szatnia dzieci starszych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az 1" descr="kanapk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451643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Obraz 2" descr="kanapki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3429000"/>
            <a:ext cx="483235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5003800" y="1916113"/>
            <a:ext cx="3671888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ROBIENIE KANAPEK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az 1" descr="marchewk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8913"/>
            <a:ext cx="4371975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Obraz 3" descr="marchewka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3573463"/>
            <a:ext cx="461962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5292725" y="1773238"/>
            <a:ext cx="33115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PIECZENIE CIASTA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ole tekstowe 1"/>
          <p:cNvSpPr txBox="1">
            <a:spLocks noChangeArrowheads="1"/>
          </p:cNvSpPr>
          <p:nvPr/>
        </p:nvSpPr>
        <p:spPr bwMode="auto">
          <a:xfrm>
            <a:off x="2195513" y="4508500"/>
            <a:ext cx="48974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9600">
                <a:solidFill>
                  <a:srgbClr val="FF0000"/>
                </a:solidFill>
                <a:latin typeface="Calibri" pitchFamily="34" charset="0"/>
              </a:rPr>
              <a:t>  KONIEC.</a:t>
            </a:r>
          </a:p>
        </p:txBody>
      </p:sp>
      <p:pic>
        <p:nvPicPr>
          <p:cNvPr id="44035" name="Obraz 3" descr="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549275"/>
            <a:ext cx="35274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i="1" dirty="0" smtClean="0">
                <a:solidFill>
                  <a:schemeClr val="accent6">
                    <a:lumMod val="75000"/>
                  </a:schemeClr>
                </a:solidFill>
              </a:rPr>
              <a:t>Ogródek przedszkolny</a:t>
            </a:r>
            <a:endParaRPr lang="pl-PL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7" name="Symbol zastępczy zawartości 4" descr="ogrod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981075"/>
            <a:ext cx="4176712" cy="2984500"/>
          </a:xfrm>
        </p:spPr>
      </p:pic>
      <p:pic>
        <p:nvPicPr>
          <p:cNvPr id="6148" name="Symbol zastępczy zawartości 5" descr="ogrod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3644900"/>
            <a:ext cx="4224337" cy="3019425"/>
          </a:xfrm>
        </p:spPr>
      </p:pic>
      <p:sp>
        <p:nvSpPr>
          <p:cNvPr id="7" name="pole tekstowe 6"/>
          <p:cNvSpPr txBox="1"/>
          <p:nvPr/>
        </p:nvSpPr>
        <p:spPr>
          <a:xfrm>
            <a:off x="5003800" y="2060575"/>
            <a:ext cx="36718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Część dzieci starszych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11188" y="5300663"/>
            <a:ext cx="36004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Część dzieci młodszych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Nasze przedszkole jest wyposażone              w nowoczesny sprzęt.</a:t>
            </a:r>
            <a:endParaRPr lang="pl-P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171" name="Symbol zastępczy zawartości 4" descr="salaS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563" y="2133600"/>
            <a:ext cx="4440237" cy="3171825"/>
          </a:xfrm>
        </p:spPr>
      </p:pic>
      <p:pic>
        <p:nvPicPr>
          <p:cNvPr id="7172" name="Symbol zastępczy zawartości 5" descr="pilk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133600"/>
            <a:ext cx="4440238" cy="3171825"/>
          </a:xfr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Dbamy o łagodny start dzieci                        w przedszkolu.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5" name="Symbol zastępczy zawartości 6" descr="SDC1717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4613" y="2349500"/>
            <a:ext cx="4422775" cy="3316288"/>
          </a:xfrm>
        </p:spPr>
      </p:pic>
      <p:pic>
        <p:nvPicPr>
          <p:cNvPr id="8196" name="Symbol zastępczy zawartości 7" descr="SDC1721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5025" y="2349500"/>
            <a:ext cx="4422775" cy="3316288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288" y="692150"/>
            <a:ext cx="82296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1800" dirty="0" smtClean="0">
                <a:solidFill>
                  <a:schemeClr val="accent4">
                    <a:lumMod val="75000"/>
                  </a:schemeClr>
                </a:solidFill>
              </a:rPr>
              <a:t>W naszym przedszkolu corocznie odbywają się zajęcia adaptacyjne dla dzieci nowo przyjętych do przedszkola. Celem spotkań jest zapoznanie dzieci z nowym przedszkolnym światem. Maluszki mają okazję poznać siebie, wspólnie się pobawić                   i zapoznać z przedszkolem.</a:t>
            </a:r>
            <a:endParaRPr lang="pl-PL" sz="1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219" name="Symbol zastępczy zawartości 6" descr="SDC1719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4613" y="2349500"/>
            <a:ext cx="4422775" cy="3316288"/>
          </a:xfrm>
        </p:spPr>
      </p:pic>
      <p:pic>
        <p:nvPicPr>
          <p:cNvPr id="9220" name="Symbol zastępczy zawartości 7" descr="SDC1720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5025" y="2349500"/>
            <a:ext cx="4422775" cy="3316288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1800" dirty="0" smtClean="0">
                <a:solidFill>
                  <a:schemeClr val="accent6">
                    <a:lumMod val="75000"/>
                  </a:schemeClr>
                </a:solidFill>
              </a:rPr>
              <a:t>Tradycją naszego przedszkola jest „Pasowanie na przedszkolaka”. </a:t>
            </a:r>
            <a:br>
              <a:rPr lang="pl-PL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1800" dirty="0" smtClean="0">
                <a:solidFill>
                  <a:schemeClr val="accent6">
                    <a:lumMod val="75000"/>
                  </a:schemeClr>
                </a:solidFill>
              </a:rPr>
              <a:t>Przedszkolaczki z wielkim zaangażowaniem prezentują swoje umiejętności. </a:t>
            </a:r>
            <a:br>
              <a:rPr lang="pl-PL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1800" dirty="0" smtClean="0">
                <a:solidFill>
                  <a:schemeClr val="accent6">
                    <a:lumMod val="75000"/>
                  </a:schemeClr>
                </a:solidFill>
              </a:rPr>
              <a:t>To ich pierwszy występ przed publicznością.</a:t>
            </a:r>
            <a:endParaRPr lang="pl-PL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43" name="Symbol zastępczy zawartości 6" descr="01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5888" y="2565400"/>
            <a:ext cx="4381500" cy="2941638"/>
          </a:xfrm>
        </p:spPr>
      </p:pic>
      <p:pic>
        <p:nvPicPr>
          <p:cNvPr id="10244" name="Symbol zastępczy zawartości 7" descr="02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64163" y="2060575"/>
            <a:ext cx="3121025" cy="464978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435</Words>
  <Application>Microsoft Office PowerPoint</Application>
  <PresentationFormat>Pokaz na ekranie (4:3)</PresentationFormat>
  <Paragraphs>69</Paragraphs>
  <Slides>42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Ogródek przedszkolny</vt:lpstr>
      <vt:lpstr>Nasze przedszkole jest wyposażone              w nowoczesny sprzęt.</vt:lpstr>
      <vt:lpstr>Dbamy o łagodny start dzieci                        w przedszkolu.</vt:lpstr>
      <vt:lpstr>W naszym przedszkolu corocznie odbywają się zajęcia adaptacyjne dla dzieci nowo przyjętych do przedszkola. Celem spotkań jest zapoznanie dzieci z nowym przedszkolnym światem. Maluszki mają okazję poznać siebie, wspólnie się pobawić                   i zapoznać z przedszkolem.</vt:lpstr>
      <vt:lpstr>Tradycją naszego przedszkola jest „Pasowanie na przedszkolaka”.  Przedszkolaczki z wielkim zaangażowaniem prezentują swoje umiejętności.  To ich pierwszy występ przed publicznością.</vt:lpstr>
      <vt:lpstr>Wspieramy dzieci ze specjalnymi potrzebami.</vt:lpstr>
      <vt:lpstr>Zajęcia z terapii integracji sensorycznej.</vt:lpstr>
      <vt:lpstr>Zajęcia z ruchu rozwijającego.</vt:lpstr>
      <vt:lpstr>Zapewniamy poczucie bezpieczeństwa, akceptacji i szacunku.</vt:lpstr>
      <vt:lpstr>Prezentacja programu PowerPoint</vt:lpstr>
      <vt:lpstr>Dajemy możliwość dzieciom do radosnej i spontanicznej zabawy.</vt:lpstr>
      <vt:lpstr>Dużo czasu spędzamy na świeżym powietrzu o każdej porze roku.</vt:lpstr>
      <vt:lpstr>i zimą.</vt:lpstr>
      <vt:lpstr>Współpracujemy z rodzicami poprzez spędzanie wolnego czasu i podejmowanie wspólnych działań na rzecz dzieci i przedszkola.</vt:lpstr>
      <vt:lpstr>Piknik „Mama, tata i ja”.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Podczas drugiej części uroczystości wszyscy bawiliśmy się razem, a wraz z nami klauni oraz warszawscy policjanci.</vt:lpstr>
      <vt:lpstr>Nasze Przedszkole jest organizatorem  Festiwalu Piosenki Angielskiej.  Celem festiwalu jest zainteresowanie dzieci i nauczycieli nauką języka obcego,  aktywizacja środowisk przedszkolnych w zakresie działań językowych, podejmowanie inicjatyw wewnętrznych w zakresie powszechnie dostępnej nauki języka obcego.   </vt:lpstr>
      <vt:lpstr>Prezentacja programu PowerPoint</vt:lpstr>
      <vt:lpstr>Prezentacja programu PowerPoint</vt:lpstr>
      <vt:lpstr>RUCH ROZWIJAJĄCY - W.Scherborne </vt:lpstr>
      <vt:lpstr>GIMNASTYKA MÓZGU – P.Dennisona </vt:lpstr>
      <vt:lpstr> INTEGRACJA SENSORYCZNA – J.Ayres  </vt:lpstr>
      <vt:lpstr>ZABAWY Z JĘZYKIEM Program Nauczania Języka Angielskiego dla 3-4 latków.  Program jest przeznaczony do pracy z dziećmi 3 - 4 letnimi, zaczynającymi naukę języka angielskiego. Chodzi o to, żeby dzieci poznawały obcy język nie na specjalnych zajęciach, lecz w trakcie codziennych, różnorodnych zajęć, dziennie przez 15 - 20 minut. Naukę języka obcego łączy się z nauką śpiewu, plastyki, także języka polskiego. </vt:lpstr>
      <vt:lpstr>Prezentacja programu PowerPoint</vt:lpstr>
      <vt:lpstr>       Zajęcia dogoterapi z udziałem psów pomagają:  - przełamać lęk przed psami pogłębiać kontakt z nim poprzez podchodzenia do psa,                        głaskanie go i przytulanie się  - kształtować orientację w schemacie własnego ciała  - poznawać budowę ciała zwierzęcia  - stymulować zmysły: słuchu, wzroku, dotyku  - ćwiczyć koncentrację uwagi  - wyzwalać spontaniczną aktywność dziecka wobec psa  </vt:lpstr>
      <vt:lpstr>Zapewniamy warunki do rozwoju dzieci zdolnych.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KONCEPCJA PRACY PRZEDSZKOLA</dc:title>
  <dc:creator>kisielewscy</dc:creator>
  <cp:lastModifiedBy>Wacław Buda</cp:lastModifiedBy>
  <cp:revision>51</cp:revision>
  <dcterms:created xsi:type="dcterms:W3CDTF">2012-02-26T12:19:21Z</dcterms:created>
  <dcterms:modified xsi:type="dcterms:W3CDTF">2019-01-09T23:28:28Z</dcterms:modified>
</cp:coreProperties>
</file>