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5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9B1A53-ADBB-4777-B198-FB59328EEB9F}" type="datetimeFigureOut">
              <a:rPr lang="pl-PL" smtClean="0"/>
              <a:t>2014-11-21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D2B278-7ADA-43F9-8C33-A4D9E09186C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728191"/>
          </a:xfrm>
        </p:spPr>
        <p:txBody>
          <a:bodyPr/>
          <a:lstStyle/>
          <a:p>
            <a:r>
              <a:rPr lang="pl-PL" sz="4000" b="1" i="1" dirty="0"/>
              <a:t>Wizja przedszkola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i="1" dirty="0"/>
              <a:t>Dziecko może nauczyć dorosłych trzech rzeczy: cieszyć się bez powodu, być ciągle czymś zajętym i domagać się - ze wszystkich sił - tego, czego pragnie</a:t>
            </a:r>
            <a:r>
              <a:rPr lang="pl-PL" i="1" dirty="0"/>
              <a:t>.</a:t>
            </a:r>
            <a:endParaRPr lang="pl-PL" dirty="0"/>
          </a:p>
          <a:p>
            <a:pPr algn="r"/>
            <a:r>
              <a:rPr lang="pl-PL" sz="1800" b="1" dirty="0" smtClean="0"/>
              <a:t>Paulo </a:t>
            </a:r>
            <a:r>
              <a:rPr lang="pl-PL" sz="1800" b="1" dirty="0" err="1" smtClean="0"/>
              <a:t>Coelho</a:t>
            </a:r>
            <a:r>
              <a:rPr lang="pl-PL" sz="1800" dirty="0" smtClean="0"/>
              <a:t> </a:t>
            </a:r>
            <a:r>
              <a:rPr lang="pl-PL" sz="1800" i="1" dirty="0" smtClean="0"/>
              <a:t>  </a:t>
            </a:r>
            <a:r>
              <a:rPr lang="pl-PL" sz="1800" i="1" dirty="0"/>
              <a:t>Piąta Góra</a:t>
            </a:r>
            <a:endParaRPr lang="pl-PL" sz="18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3520440" cy="514543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3300" b="1" dirty="0" smtClean="0">
                <a:solidFill>
                  <a:schemeClr val="accent2"/>
                </a:solidFill>
              </a:rPr>
              <a:t>Promowanie zdrowego stylu życia, aktywności fizycznej i zdrowia emocjonalnego. </a:t>
            </a:r>
          </a:p>
          <a:p>
            <a:pPr>
              <a:buNone/>
            </a:pP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548680"/>
            <a:ext cx="3520440" cy="557748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Przedszkole:</a:t>
            </a:r>
          </a:p>
          <a:p>
            <a:pPr lvl="0"/>
            <a:r>
              <a:rPr lang="pl-PL" b="1" dirty="0" smtClean="0">
                <a:solidFill>
                  <a:schemeClr val="accent2"/>
                </a:solidFill>
              </a:rPr>
              <a:t>propaguje wśród dzieci i rodziców zdrowy styl życia: odżywianie, aktywność fizyczną, higienę,  poprzez pikniki rodzinne ,,Mama, Tata i ja”, kiermasze przedszkolne, turnieje, realizację programów o charakterze prozdrowotnym, </a:t>
            </a:r>
            <a:r>
              <a:rPr lang="pl-PL" b="1" dirty="0" err="1" smtClean="0">
                <a:solidFill>
                  <a:schemeClr val="accent2"/>
                </a:solidFill>
              </a:rPr>
              <a:t>np</a:t>
            </a:r>
            <a:r>
              <a:rPr lang="pl-PL" b="1" dirty="0" smtClean="0">
                <a:solidFill>
                  <a:schemeClr val="accent2"/>
                </a:solidFill>
              </a:rPr>
              <a:t>: Ogólnopolskiego Programu Edukacji Zdrowotnej ,,Akademia Zdrowego Przedszkolaka”</a:t>
            </a:r>
            <a:endParaRPr lang="pl-PL" dirty="0" smtClean="0">
              <a:solidFill>
                <a:schemeClr val="accent2"/>
              </a:solidFill>
            </a:endParaRPr>
          </a:p>
          <a:p>
            <a:r>
              <a:rPr lang="pl-PL" b="1" dirty="0" smtClean="0">
                <a:solidFill>
                  <a:schemeClr val="accent2"/>
                </a:solidFill>
              </a:rPr>
              <a:t>„ Mamo tato ze mną ćwicz- bo ja zawsze chcę zdrowym być”. </a:t>
            </a:r>
            <a:endParaRPr lang="pl-PL" dirty="0" smtClean="0">
              <a:solidFill>
                <a:schemeClr val="accent2"/>
              </a:solidFill>
            </a:endParaRPr>
          </a:p>
          <a:p>
            <a:pPr lvl="0"/>
            <a:r>
              <a:rPr lang="pl-PL" b="1" dirty="0" smtClean="0">
                <a:solidFill>
                  <a:schemeClr val="accent2"/>
                </a:solidFill>
              </a:rPr>
              <a:t>wprowadza zdrowe  jadłospisy</a:t>
            </a:r>
            <a:endParaRPr lang="pl-PL" dirty="0" smtClean="0">
              <a:solidFill>
                <a:schemeClr val="accent2"/>
              </a:solidFill>
            </a:endParaRPr>
          </a:p>
          <a:p>
            <a:pPr lvl="0"/>
            <a:r>
              <a:rPr lang="pl-PL" b="1" dirty="0" smtClean="0">
                <a:solidFill>
                  <a:schemeClr val="accent2"/>
                </a:solidFill>
              </a:rPr>
              <a:t>uprawia  warzywa, zioła w salach i na tarasie</a:t>
            </a:r>
            <a:endParaRPr lang="pl-PL" dirty="0" smtClean="0">
              <a:solidFill>
                <a:schemeClr val="accent2"/>
              </a:solidFill>
            </a:endParaRPr>
          </a:p>
          <a:p>
            <a:pPr lvl="0"/>
            <a:r>
              <a:rPr lang="pl-PL" b="1" dirty="0" smtClean="0">
                <a:solidFill>
                  <a:schemeClr val="accent2"/>
                </a:solidFill>
              </a:rPr>
              <a:t>rozwija sprawność i aktywność ruchową dzieci – codzienne wyjścia na świeże powietrze, gimnastyka rozwojowa.</a:t>
            </a:r>
            <a:endParaRPr lang="pl-PL" dirty="0" smtClean="0">
              <a:solidFill>
                <a:schemeClr val="accent2"/>
              </a:solidFill>
            </a:endParaRPr>
          </a:p>
          <a:p>
            <a:pPr lvl="0"/>
            <a:r>
              <a:rPr lang="pl-PL" b="1" dirty="0" smtClean="0">
                <a:solidFill>
                  <a:schemeClr val="accent2"/>
                </a:solidFill>
              </a:rPr>
              <a:t>uczy nawyków związanych z </a:t>
            </a:r>
            <a:endParaRPr lang="pl-PL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aktywnością fizyczną</a:t>
            </a:r>
            <a:endParaRPr lang="pl-PL" dirty="0" smtClean="0">
              <a:solidFill>
                <a:schemeClr val="accent2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352044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 smtClean="0">
                <a:solidFill>
                  <a:schemeClr val="accent2"/>
                </a:solidFill>
              </a:rPr>
              <a:t>Wspieranie dzieci ze specjalnymi potrzebami</a:t>
            </a:r>
            <a:endParaRPr lang="pl-PL" sz="1600" b="1" dirty="0">
              <a:solidFill>
                <a:schemeClr val="accent2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260648"/>
            <a:ext cx="3520440" cy="65973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sz="1200" b="1" dirty="0" smtClean="0">
                <a:solidFill>
                  <a:schemeClr val="accent2"/>
                </a:solidFill>
              </a:rPr>
              <a:t>Przedszkole:</a:t>
            </a: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prowadzi działania profilaktyczne  wad postawy (gry i zabawy wspomagające rozwój ruchowy dzieci</a:t>
            </a:r>
            <a:r>
              <a:rPr lang="pl-PL" sz="1200" b="1" dirty="0" smtClean="0">
                <a:solidFill>
                  <a:schemeClr val="accent2"/>
                </a:solidFill>
              </a:rPr>
              <a:t>)</a:t>
            </a:r>
          </a:p>
          <a:p>
            <a:pPr lvl="0">
              <a:lnSpc>
                <a:spcPct val="120000"/>
              </a:lnSpc>
              <a:buNone/>
            </a:pP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profilaktykę funkcji językowych (logopedia)</a:t>
            </a: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profilaktykę  zaburzeń w przetwarzaniu informacji zmysłowych- SI</a:t>
            </a: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prowadzi</a:t>
            </a:r>
            <a:r>
              <a:rPr lang="en-US" sz="1200" b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err="1" smtClean="0">
                <a:solidFill>
                  <a:schemeClr val="accent2"/>
                </a:solidFill>
              </a:rPr>
              <a:t>profilaktykę</a:t>
            </a:r>
            <a:r>
              <a:rPr lang="en-US" sz="1200" b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err="1" smtClean="0">
                <a:solidFill>
                  <a:schemeClr val="accent2"/>
                </a:solidFill>
              </a:rPr>
              <a:t>zaburzeń</a:t>
            </a:r>
            <a:r>
              <a:rPr lang="en-US" sz="1200" b="1" dirty="0" smtClean="0">
                <a:solidFill>
                  <a:schemeClr val="accent2"/>
                </a:solidFill>
              </a:rPr>
              <a:t>  </a:t>
            </a:r>
            <a:r>
              <a:rPr lang="en-US" sz="1200" b="1" dirty="0" err="1" smtClean="0">
                <a:solidFill>
                  <a:schemeClr val="accent2"/>
                </a:solidFill>
              </a:rPr>
              <a:t>koordynacji</a:t>
            </a:r>
            <a:r>
              <a:rPr lang="en-US" sz="1200" b="1" dirty="0" smtClean="0">
                <a:solidFill>
                  <a:schemeClr val="accent2"/>
                </a:solidFill>
              </a:rPr>
              <a:t> </a:t>
            </a:r>
            <a:r>
              <a:rPr lang="en-US" sz="1200" b="1" dirty="0" err="1" smtClean="0">
                <a:solidFill>
                  <a:schemeClr val="accent2"/>
                </a:solidFill>
              </a:rPr>
              <a:t>wzrokowo-ruchowej</a:t>
            </a:r>
            <a:r>
              <a:rPr lang="en-US" sz="1200" b="1" dirty="0" smtClean="0">
                <a:solidFill>
                  <a:schemeClr val="accent2"/>
                </a:solidFill>
              </a:rPr>
              <a:t>  </a:t>
            </a:r>
            <a:r>
              <a:rPr lang="pl-PL" sz="1200" b="1" dirty="0" smtClean="0">
                <a:solidFill>
                  <a:schemeClr val="accent2"/>
                </a:solidFill>
              </a:rPr>
              <a:t>-</a:t>
            </a:r>
            <a:r>
              <a:rPr lang="pl-PL" sz="1200" b="1" dirty="0" err="1" smtClean="0">
                <a:solidFill>
                  <a:schemeClr val="accent2"/>
                </a:solidFill>
              </a:rPr>
              <a:t>Frostig</a:t>
            </a:r>
            <a:endParaRPr lang="pl-PL" sz="12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  <a:buNone/>
            </a:pP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współpracuje ze specjalistami w celu pełniejszego poznania </a:t>
            </a:r>
            <a:r>
              <a:rPr lang="pl-PL" sz="1200" b="1" dirty="0" smtClean="0">
                <a:solidFill>
                  <a:schemeClr val="accent2"/>
                </a:solidFill>
              </a:rPr>
              <a:t>dziecka</a:t>
            </a:r>
          </a:p>
          <a:p>
            <a:pPr lvl="0">
              <a:lnSpc>
                <a:spcPct val="120000"/>
              </a:lnSpc>
              <a:buNone/>
            </a:pP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współpracuje z Poradnią Psychologiczno - Pedagogiczną</a:t>
            </a:r>
            <a:r>
              <a:rPr lang="pl-PL" sz="1200" b="1" dirty="0" smtClean="0">
                <a:solidFill>
                  <a:schemeClr val="accent2"/>
                </a:solidFill>
              </a:rPr>
              <a:t>.</a:t>
            </a:r>
          </a:p>
          <a:p>
            <a:pPr lvl="0">
              <a:lnSpc>
                <a:spcPct val="120000"/>
              </a:lnSpc>
              <a:buNone/>
            </a:pPr>
            <a:endParaRPr lang="pl-PL" sz="1200" dirty="0" smtClean="0">
              <a:solidFill>
                <a:schemeClr val="accent2"/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</a:rPr>
              <a:t>w swojej pracy wykorzystuje nowatorskie metody:  Ruch Rozwijający, Gimnastykę Mózgu, pedagogikę  zabawy, tańce integracyjne, Edukację przez ruch – D. Dziamskiej, Trening widzenia – M. Markiewicza,  </a:t>
            </a:r>
            <a:r>
              <a:rPr lang="pl-PL" sz="1200" b="1" dirty="0" err="1" smtClean="0">
                <a:solidFill>
                  <a:schemeClr val="accent2"/>
                </a:solidFill>
              </a:rPr>
              <a:t>Dogoterapię</a:t>
            </a:r>
            <a:endParaRPr lang="pl-PL" sz="1200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pl-PL" sz="1200" b="1" dirty="0" smtClean="0">
                <a:solidFill>
                  <a:schemeClr val="accent2"/>
                </a:solidFill>
              </a:rPr>
              <a:t> </a:t>
            </a:r>
            <a:endParaRPr lang="pl-PL" sz="1200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pl-PL" sz="1200" b="1" dirty="0" smtClean="0">
                <a:solidFill>
                  <a:schemeClr val="accent2"/>
                </a:solidFill>
              </a:rPr>
              <a:t> </a:t>
            </a:r>
            <a:endParaRPr lang="pl-PL" sz="1200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pl-PL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Rozwijanie u dzieci umiejętności prospołecznych: empatii, adekwatnego do sytuacji wyrażania emocji, zaradności, wiary we własne możliwości i umiejętności. 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980728"/>
            <a:ext cx="352044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Przedszkole:</a:t>
            </a:r>
            <a:endParaRPr lang="pl-PL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kształtuje prawidłowe relacje społeczne</a:t>
            </a:r>
            <a:endParaRPr lang="pl-PL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wyrabia postawy prospołeczne</a:t>
            </a:r>
            <a:endParaRPr lang="pl-PL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kształtuje pozytywny obraz własnej osoby</a:t>
            </a:r>
            <a:endParaRPr lang="pl-PL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uczy wyrażania i radzenia sobie </a:t>
            </a:r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własnymi emocjami</a:t>
            </a:r>
            <a:endParaRPr lang="pl-PL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wzmacnia poczucie własnej wartości</a:t>
            </a:r>
            <a:endParaRPr lang="pl-PL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poprzez realizację programu promocji zdrowia psychicznego dzieci „Przyjaciele </a:t>
            </a:r>
            <a:r>
              <a:rPr lang="pl-PL" sz="1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Zippiego</a:t>
            </a:r>
            <a:endParaRPr lang="pl-PL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352044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Współpraca z rodzicami poprzez</a:t>
            </a:r>
          </a:p>
          <a:p>
            <a:pPr>
              <a:buNone/>
            </a:pPr>
            <a:r>
              <a:rPr lang="pl-PL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spędzanie wolnego </a:t>
            </a:r>
            <a:r>
              <a:rPr lang="pl-PL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czasu, podejmowanie </a:t>
            </a:r>
            <a:r>
              <a:rPr lang="pl-PL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wspólnych działań na rzecz dzieci i przedszkola </a:t>
            </a:r>
            <a:endParaRPr lang="pl-PL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980728"/>
            <a:ext cx="352044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400" b="1" dirty="0" smtClean="0">
                <a:solidFill>
                  <a:schemeClr val="accent2"/>
                </a:solidFill>
              </a:rPr>
              <a:t>Przedszkole:</a:t>
            </a:r>
          </a:p>
          <a:p>
            <a:pPr lvl="0"/>
            <a:r>
              <a:rPr lang="pl-PL" sz="1400" dirty="0" smtClean="0">
                <a:solidFill>
                  <a:schemeClr val="accent2"/>
                </a:solidFill>
              </a:rPr>
              <a:t>wspiera rodziców w wychowaniu dziecka</a:t>
            </a:r>
          </a:p>
          <a:p>
            <a:pPr lvl="0"/>
            <a:r>
              <a:rPr lang="pl-PL" sz="1400" dirty="0" smtClean="0">
                <a:solidFill>
                  <a:schemeClr val="accent2"/>
                </a:solidFill>
              </a:rPr>
              <a:t>zachęca do współdecydowania o pracy przedszkola</a:t>
            </a:r>
          </a:p>
          <a:p>
            <a:pPr lvl="0"/>
            <a:r>
              <a:rPr lang="pl-PL" sz="1400" b="1" dirty="0" smtClean="0">
                <a:solidFill>
                  <a:schemeClr val="accent2"/>
                </a:solidFill>
              </a:rPr>
              <a:t>podejmuje różnorodne formy współpracy z rodzicami – spotkania, zajęcia otwarte ,,Minutki z rodzicem”, uroczystości: Pasowanie na przedszkolaka, Dzień Absolwenta, Jasełka, Dzień Babci i Dziadka, Bale, Pikniki Rodzinne, Pożegnanie starszaków, akcja 1% dla Przedszkola, </a:t>
            </a:r>
            <a:endParaRPr lang="pl-PL" sz="1400" dirty="0" smtClean="0">
              <a:solidFill>
                <a:schemeClr val="accent2"/>
              </a:solidFill>
            </a:endParaRPr>
          </a:p>
          <a:p>
            <a:pPr lvl="0"/>
            <a:r>
              <a:rPr lang="pl-PL" sz="1400" dirty="0" smtClean="0">
                <a:solidFill>
                  <a:schemeClr val="accent2"/>
                </a:solidFill>
              </a:rPr>
              <a:t>pracuje w oparciu o aktualizowany program wychowawczy zgodny z nową podstawą programową wychowania przedszkolnego</a:t>
            </a:r>
          </a:p>
          <a:p>
            <a:pPr lvl="0"/>
            <a:r>
              <a:rPr lang="pl-PL" sz="1400" dirty="0" smtClean="0">
                <a:solidFill>
                  <a:schemeClr val="accent2"/>
                </a:solidFill>
              </a:rPr>
              <a:t>ściśle współpracuje z Radą Rodziców.</a:t>
            </a:r>
          </a:p>
          <a:p>
            <a:pPr lvl="0"/>
            <a:r>
              <a:rPr lang="pl-PL" sz="1400" dirty="0" smtClean="0">
                <a:solidFill>
                  <a:schemeClr val="accent2"/>
                </a:solidFill>
              </a:rPr>
              <a:t>włącza rodziców w organizację zajęć- </a:t>
            </a:r>
          </a:p>
          <a:p>
            <a:pPr>
              <a:buNone/>
            </a:pPr>
            <a:r>
              <a:rPr lang="pl-PL" sz="1400" b="1" dirty="0" smtClean="0">
                <a:solidFill>
                  <a:schemeClr val="accent2"/>
                </a:solidFill>
              </a:rPr>
              <a:t>,, Pasjonata”</a:t>
            </a:r>
            <a:r>
              <a:rPr lang="pl-PL" sz="1400" dirty="0" smtClean="0">
                <a:solidFill>
                  <a:schemeClr val="accent2"/>
                </a:solidFill>
              </a:rPr>
              <a:t> imprez okolicznościowych, akcji charytatywnych. </a:t>
            </a:r>
            <a:endParaRPr lang="pl-PL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Język angielski codziennie - w ramach innowacji  „Zabawy z językiem angielskim”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Przedszkole:</a:t>
            </a:r>
          </a:p>
          <a:p>
            <a:pPr lvl="0"/>
            <a:r>
              <a:rPr 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zapewnia wykwalifikowaną kadrę</a:t>
            </a:r>
            <a:endParaRPr lang="pl-PL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wzbogaca i modernizuje już istniejącą bazę i wyposażenie, zakupuje materiały do nauczania - </a:t>
            </a:r>
            <a:r>
              <a:rPr 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zakup tablicy interaktywnej, komputera, projektora</a:t>
            </a:r>
            <a:endParaRPr lang="pl-PL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współpracuje z Wydawnictwem Macmillan, Cambridge </a:t>
            </a:r>
            <a:r>
              <a:rPr lang="pl-PL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Press, z Centrum Zasobów Dydaktycznych, z Polską Fundacją im. Roberta Schumana w ramach programu  „Wolontariat Europejski”</a:t>
            </a:r>
            <a:endParaRPr lang="pl-PL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Promocja przedszkola - dbanie o pozytywny wizerunek przedszkola 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3200" b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środowisku </a:t>
            </a:r>
            <a:r>
              <a:rPr lang="pl-PL" sz="3200" b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lokalnym</a:t>
            </a:r>
            <a:endParaRPr lang="pl-PL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Przedszkole</a:t>
            </a:r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pl-PL" sz="29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współpracuje z okolicznymi placówkami i instytucjami”</a:t>
            </a:r>
          </a:p>
          <a:p>
            <a:pPr lvl="0"/>
            <a:r>
              <a:rPr lang="pl-PL" sz="29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organizuje i bierze udział w lokalnych imprezach i konkursach</a:t>
            </a:r>
          </a:p>
          <a:p>
            <a:pPr lvl="0"/>
            <a:r>
              <a:rPr lang="pl-PL" sz="29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prowadzi stronę internetową</a:t>
            </a:r>
          </a:p>
          <a:p>
            <a:pPr lvl="0"/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organizuje coroczny Festiwal Piosenki Angielskiej dla Przedszkolaków, Ogólnopolskie Konkursy Plastyczne</a:t>
            </a:r>
            <a:r>
              <a:rPr lang="pl-PL" sz="29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Konkursy rodzinne i środowiskowe.</a:t>
            </a:r>
            <a:endParaRPr lang="pl-PL" sz="29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współpracuje z liceami, uczelniami wyższymi - program</a:t>
            </a:r>
            <a:r>
              <a:rPr lang="pl-PL" sz="29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,,Mrowisko Słuchowisko”</a:t>
            </a:r>
            <a:endParaRPr lang="pl-PL" sz="29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nawiązuje współpracę z przedszkolami w innych krajach, poprzez przystąpienie do   programów Erasmus+ lub e – </a:t>
            </a:r>
            <a:r>
              <a:rPr lang="pl-PL" sz="29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Twinning</a:t>
            </a:r>
            <a:r>
              <a:rPr lang="pl-PL" sz="2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29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Ideą </a:t>
            </a:r>
            <a:r>
              <a:rPr lang="pl-PL" sz="1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przewodnią pracy w naszym przedszkolu jest rozbudzanie ciekawości świata, otwartości, spontaniczności, twórczości, aktywności i kreatywnego myślenia zgodnie z indywidualnymi potrzebami i możliwościami dziecka w oparciu o nowoczesną bazę i najnowsze tendencje edukacyjne</a:t>
            </a:r>
            <a:r>
              <a:rPr lang="pl-PL" sz="1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l-PL" sz="11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1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pl-PL" sz="11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u="sng" dirty="0" smtClean="0">
                <a:solidFill>
                  <a:schemeClr val="accent2"/>
                </a:solidFill>
              </a:rPr>
              <a:t>Poprzez zabawę i naukę </a:t>
            </a:r>
            <a:r>
              <a:rPr lang="pl-PL" dirty="0" smtClean="0">
                <a:solidFill>
                  <a:schemeClr val="accent2"/>
                </a:solidFill>
              </a:rPr>
              <a:t>: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wspomagamy dzieci w rozwijaniu uzdolnień i kształtujemy czynności intelektualne niezbędne w codziennym życiu i w dalszej edukacji,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wychowujemy dzieci tak, aby lepiej orientowały się w tym, co jest dobre, a co złe,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kształtujemy u dzieci odporność emocjonalną, umiejętność radzenia sobie w sytuacjach nowych i trudnych, włącznie z sytuacją porażki,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rozwijamy umiejętności społeczne, które warunkują poprawność relacji z dziećmi i dorosłymi,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stwarzamy  warunki rozwoju dzieciom o zróżnicowanych możliwościach i umiejętnościach,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poszerzamy wiedzę o świecie społecznym, przyrodniczym, technicznym,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rozwijamy umiejętność logicznego rozumowania i prezentowania w sposób zrozumiały dla innych swoich opinii, przemyśleń o świecie,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kształtujemy postawy „zdrowego stylu życia”,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rozwijamy sprawność fizyczną, wprowadzamy dzieci w świat sztuki i rozwijamy umiejętność prezentowania obserwowanej rzeczywistości, odczuć, poprzez różne formy ekspresji artystycznej,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 poprzez naukę języka obcego wpływamy na rozwój intelektualny, a przede wszystkim uzmysławiamy dziecku, że istnieją jeszcze inne języki oprócz języka  polskiego, którymi można się porozumiewać.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kształtujemy poczucie przynależności społecznej, narodowej.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i="1" dirty="0" smtClean="0"/>
              <a:t> </a:t>
            </a:r>
            <a:r>
              <a:rPr lang="pl-PL" i="1" dirty="0" smtClean="0">
                <a:solidFill>
                  <a:schemeClr val="accent2"/>
                </a:solidFill>
              </a:rPr>
              <a:t>Misja </a:t>
            </a:r>
            <a:r>
              <a:rPr lang="pl-PL" i="1" dirty="0" smtClean="0">
                <a:solidFill>
                  <a:schemeClr val="accent2"/>
                </a:solidFill>
              </a:rPr>
              <a:t>przedszkola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accent2"/>
                </a:solidFill>
              </a:rPr>
              <a:t>Podczas realizacji procesu wychowania i nauczania dzieci w wieku przedszkolnym zależy nam, aby nasi </a:t>
            </a:r>
            <a:r>
              <a:rPr lang="pl-PL" dirty="0" smtClean="0">
                <a:solidFill>
                  <a:schemeClr val="accent2"/>
                </a:solidFill>
              </a:rPr>
              <a:t>wychowankowie  osiągając </a:t>
            </a:r>
            <a:r>
              <a:rPr lang="pl-PL" dirty="0" smtClean="0">
                <a:solidFill>
                  <a:schemeClr val="accent2"/>
                </a:solidFill>
              </a:rPr>
              <a:t>gotowość szkolną:  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wykazywali</a:t>
            </a:r>
            <a:r>
              <a:rPr lang="pl-PL" dirty="0" smtClean="0">
                <a:solidFill>
                  <a:schemeClr val="accent2"/>
                </a:solidFill>
              </a:rPr>
              <a:t>: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motywację do uczenia się i wysiłku intelektualnego,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zainteresowanie treściami nauczania, chęć poznawania czegoś nowego,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umiejętność przyswajania nowych pojęć, logicznego myślenia, korzystania z posiadanych wiadomości, uważnego słuchania,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umiejętność koncentracji, pracy przez dłuższy czas, wytrwałość,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umiejętność radzenia sobie z trudnościami (nie zniechęcali się, gdy im się coś nie uda, podejmowali  próby radzenia sobie z zadaniem),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umiejętność współpracy w grupie (podporządkowując się poleceniom, normom, umieli współdziałać z innymi),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tolerancję wobec innych, odmiennych postaw, przekonań,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samodzielność,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odporność na stres (sytuacje problemowe, konflikty z kolegami);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posiadali</a:t>
            </a:r>
            <a:r>
              <a:rPr lang="pl-PL" dirty="0" smtClean="0">
                <a:solidFill>
                  <a:schemeClr val="accent2"/>
                </a:solidFill>
              </a:rPr>
              <a:t>: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zdolność do obdarzania nauczycieli  (i innych dorosłych) uwagą i porozumiewania się w zrozumiały dla innych sposób,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wyobrażenie o obowiązkach wynikających z roli ucznia,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podstawową wiedzę o świecie;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umieli</a:t>
            </a:r>
            <a:r>
              <a:rPr lang="pl-PL" dirty="0" smtClean="0">
                <a:solidFill>
                  <a:schemeClr val="accent2"/>
                </a:solidFill>
              </a:rPr>
              <a:t>: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cieszyć się z własnych osiągnięć i odczuwać satysfakcję, gdy samodzielnie wykonają zadanie,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posługiwać się zdobyczami techniki (tablica multimedialna, komputer i inne);</a:t>
            </a:r>
          </a:p>
          <a:p>
            <a:pPr>
              <a:buNone/>
            </a:pPr>
            <a:r>
              <a:rPr lang="pl-PL" dirty="0" smtClean="0">
                <a:solidFill>
                  <a:schemeClr val="accent2"/>
                </a:solidFill>
              </a:rPr>
              <a:t> 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rozumieli, znali</a:t>
            </a:r>
            <a:r>
              <a:rPr lang="pl-PL" dirty="0" smtClean="0">
                <a:solidFill>
                  <a:schemeClr val="accent2"/>
                </a:solidFill>
              </a:rPr>
              <a:t>: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prawa dziecka i respektowali prawa innych ludzi,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zasady bezpieczeństwa, zabawy, higieny, dbałości o zdrowie i sprawność fizyczną,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zasady kultury współżycia, postępowania,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kulturę i dziedzictwo własnego regionu, symbole narodowe,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potrzebę szanowania przyrody i środowiska (prezentowali postawę proekologiczną) oraz przestrzegali ww. praw i zasad.</a:t>
            </a:r>
          </a:p>
          <a:p>
            <a:pPr>
              <a:buNone/>
            </a:pPr>
            <a:r>
              <a:rPr lang="pl-PL" dirty="0" smtClean="0">
                <a:solidFill>
                  <a:schemeClr val="accent2"/>
                </a:solidFill>
              </a:rPr>
              <a:t> 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nie obawiali się</a:t>
            </a:r>
            <a:r>
              <a:rPr lang="pl-PL" dirty="0" smtClean="0">
                <a:solidFill>
                  <a:schemeClr val="accent2"/>
                </a:solidFill>
              </a:rPr>
              <a:t>: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występować publicznie,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reprezentować grupę, przedszkole,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chwalić się swoimi pomysłami, osiągnięciami artystycznymi, językowymi, sportowymi, sukcesami,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wykazywali  inicjatywę w działaniu,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wyrażania swoich uczuć.</a:t>
            </a:r>
          </a:p>
          <a:p>
            <a:pPr>
              <a:buNone/>
            </a:pPr>
            <a:r>
              <a:rPr lang="pl-PL" dirty="0" smtClean="0">
                <a:solidFill>
                  <a:schemeClr val="accent2"/>
                </a:solidFill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schemeClr val="accent2"/>
                </a:solidFill>
              </a:rPr>
              <a:t/>
            </a:r>
            <a:br>
              <a:rPr lang="pl-PL" sz="2400" dirty="0" smtClean="0">
                <a:solidFill>
                  <a:schemeClr val="accent2"/>
                </a:solidFill>
              </a:rPr>
            </a:br>
            <a:r>
              <a:rPr lang="pl-PL" sz="2400" dirty="0" smtClean="0">
                <a:solidFill>
                  <a:schemeClr val="accent2"/>
                </a:solidFill>
              </a:rPr>
              <a:t/>
            </a:r>
            <a:br>
              <a:rPr lang="pl-PL" sz="2400" dirty="0" smtClean="0">
                <a:solidFill>
                  <a:schemeClr val="accent2"/>
                </a:solidFill>
              </a:rPr>
            </a:br>
            <a:r>
              <a:rPr lang="pl-PL" sz="2400" dirty="0" smtClean="0">
                <a:solidFill>
                  <a:schemeClr val="accent2"/>
                </a:solidFill>
              </a:rPr>
              <a:t>W </a:t>
            </a:r>
            <a:r>
              <a:rPr lang="pl-PL" sz="2400" dirty="0" smtClean="0">
                <a:solidFill>
                  <a:schemeClr val="accent2"/>
                </a:solidFill>
              </a:rPr>
              <a:t>zakresie organizacji i zarządzania zależy nam, aby: </a:t>
            </a:r>
            <a:br>
              <a:rPr lang="pl-PL" sz="2400" dirty="0" smtClean="0">
                <a:solidFill>
                  <a:schemeClr val="accent2"/>
                </a:solidFill>
              </a:rPr>
            </a:b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dirty="0" smtClean="0">
                <a:solidFill>
                  <a:schemeClr val="accent2"/>
                </a:solidFill>
              </a:rPr>
              <a:t>Kadra pedagogiczna posiadała wysokie kwalifikacje do wspomagania rozwoju dzieci zgodnie z ich indywidualnym potencjałem.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Wszyscy pracownicy przedszkola mieli świadomość współuczestnictwa w procesie wychowania.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Kadra pedagogiczna wykorzystywała nowatorskie metody pracy z dziećmi nieustająco dbając o własny rozwój, doskonalenie warsztatu pracy i podnoszenie kwalifikacji.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Rodzice naszych wychowanków mieli poczucie współuczestnictwa we wszystkich istotnych sprawach dotyczących funkcjonowania przedszkola.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Relacje miedzy organami przedszkola były oparte na zasadzie partnerstwa, zaufania, współodpowiedzialności i współpracy. </a:t>
            </a:r>
          </a:p>
          <a:p>
            <a:endParaRPr lang="pl-PL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sz="2200" dirty="0" smtClean="0">
                <a:solidFill>
                  <a:schemeClr val="accent2"/>
                </a:solidFill>
              </a:rPr>
              <a:t>W zakresie współpracy z instytucjami dążymy do: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>
                <a:solidFill>
                  <a:schemeClr val="accent2"/>
                </a:solidFill>
              </a:rPr>
              <a:t>Promowania przedszkola i jego osiągnięć w lokalnym środowisku.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Organizacji i uczestnictwa w </a:t>
            </a:r>
            <a:r>
              <a:rPr lang="pl-PL" dirty="0" err="1" smtClean="0">
                <a:solidFill>
                  <a:schemeClr val="accent2"/>
                </a:solidFill>
              </a:rPr>
              <a:t>międzyprzedszkolnych</a:t>
            </a:r>
            <a:r>
              <a:rPr lang="pl-PL" dirty="0" smtClean="0">
                <a:solidFill>
                  <a:schemeClr val="accent2"/>
                </a:solidFill>
              </a:rPr>
              <a:t> imprezach.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Współpracy z organizacjami działającymi na rzecz dzieci i rodziny.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Upowszechnienia dobrych praktyk w pracy z dziećmi w szeroko funkcjonującym środowisku przedszkolnym.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Organizowania różnorodnych form pomocy psychologiczno-pedagogicznej.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Podejmowania inicjatyw w zakresie wspierania rodziców w rozwijaniu umiejętności wychowawczych poprzez organizowanie spotkań z psychologami, lekarzami i nauczycielami.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dirty="0" smtClean="0">
                <a:solidFill>
                  <a:schemeClr val="accent2"/>
                </a:solidFill>
              </a:rPr>
              <a:t>W zakresie doskonalenia własnego dążymy do</a:t>
            </a:r>
            <a:r>
              <a:rPr lang="pl-PL" sz="2200" dirty="0" smtClean="0"/>
              <a:t>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95848"/>
          </a:xfrm>
        </p:spPr>
        <p:txBody>
          <a:bodyPr>
            <a:normAutofit/>
          </a:bodyPr>
          <a:lstStyle/>
          <a:p>
            <a:pPr lvl="0"/>
            <a:r>
              <a:rPr lang="pl-PL" dirty="0" smtClean="0">
                <a:solidFill>
                  <a:schemeClr val="accent2"/>
                </a:solidFill>
              </a:rPr>
              <a:t>Podnoszenia jakości pracy przedszkola we wszystkich sferach jego funkcjonowania, z wykorzystaniem różnych narzędzi ewaluacyjnych.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Doskonalenia warsztatu pracy kadry pedagogicznej i jej umiejętności poprzez różnorodne formy szkoleniowe. </a:t>
            </a:r>
          </a:p>
          <a:p>
            <a:pPr lvl="0"/>
            <a:r>
              <a:rPr lang="pl-PL" dirty="0" smtClean="0">
                <a:solidFill>
                  <a:schemeClr val="accent2"/>
                </a:solidFill>
              </a:rPr>
              <a:t>Dostosowania organizacji pracy przedszkola do potrzeb środowiska lokalnego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600" dirty="0" smtClean="0">
                <a:solidFill>
                  <a:schemeClr val="accent2"/>
                </a:solidFill>
              </a:rPr>
              <a:t>Cele główne i szczegółowe wynikają z misji i wizji przedszkola oraz koncepcji </a:t>
            </a:r>
            <a:r>
              <a:rPr lang="pl-PL" sz="1600" dirty="0" smtClean="0">
                <a:solidFill>
                  <a:schemeClr val="accent2"/>
                </a:solidFill>
              </a:rPr>
              <a:t>pracy dyrektora</a:t>
            </a:r>
            <a:r>
              <a:rPr lang="pl-PL" sz="1600" dirty="0" smtClean="0">
                <a:solidFill>
                  <a:schemeClr val="accent2"/>
                </a:solidFill>
              </a:rPr>
              <a:t>, są także wynikiem analizy dotychczasowej pracy placówki. </a:t>
            </a:r>
            <a:br>
              <a:rPr lang="pl-PL" sz="1600" dirty="0" smtClean="0">
                <a:solidFill>
                  <a:schemeClr val="accent2"/>
                </a:solidFill>
              </a:rPr>
            </a:br>
            <a:endParaRPr lang="pl-PL" sz="1600" dirty="0">
              <a:solidFill>
                <a:schemeClr val="accent2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Zapewnianie poczucia bezpieczeństwa, </a:t>
            </a:r>
            <a:r>
              <a:rPr lang="pl-P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akceptacji</a:t>
            </a:r>
            <a:r>
              <a:rPr lang="pl-P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szacunku i rozwoju z uwzględnieniem ich potrzeb i możliwości.</a:t>
            </a: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178808" y="1556792"/>
            <a:ext cx="3520440" cy="468051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Przedszkole:</a:t>
            </a:r>
          </a:p>
          <a:p>
            <a:pPr lvl="0">
              <a:lnSpc>
                <a:spcPct val="120000"/>
              </a:lnSpc>
            </a:pPr>
            <a:r>
              <a:rPr lang="pl-PL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zapewnia bezpieczne i higieniczne warunki pobytu</a:t>
            </a:r>
          </a:p>
          <a:p>
            <a:pPr lvl="0">
              <a:lnSpc>
                <a:spcPct val="120000"/>
              </a:lnSpc>
            </a:pPr>
            <a:r>
              <a:rPr lang="pl-PL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 bieżąco modernizuje pomieszczenia i sprzęt</a:t>
            </a:r>
          </a:p>
          <a:p>
            <a:pPr lvl="0">
              <a:lnSpc>
                <a:spcPct val="120000"/>
              </a:lnSpc>
            </a:pPr>
            <a:r>
              <a:rPr lang="pl-PL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przeprowadza stosowne szkolenia dla pracowników z zakresu </a:t>
            </a:r>
            <a:r>
              <a:rPr lang="pl-PL" sz="12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p.poż</a:t>
            </a:r>
            <a:r>
              <a:rPr lang="pl-PL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i BHP</a:t>
            </a:r>
          </a:p>
          <a:p>
            <a:pPr lvl="0">
              <a:lnSpc>
                <a:spcPct val="120000"/>
              </a:lnSpc>
            </a:pPr>
            <a:r>
              <a:rPr lang="pl-PL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uczy dzieci i rodziców profilaktyki prozdrowotnej i bezpiecznych zachowań</a:t>
            </a:r>
          </a:p>
          <a:p>
            <a:pPr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prowadzi t Program Adaptacyjny w sierpniu w tygodniu poprzedzającym przyjście dzieci do </a:t>
            </a: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przedszkola</a:t>
            </a:r>
          </a:p>
          <a:p>
            <a:pPr lvl="0">
              <a:lnSpc>
                <a:spcPct val="120000"/>
              </a:lnSpc>
            </a:pPr>
            <a:r>
              <a:rPr lang="pl-PL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A, B. C. Przedszkole - Szkoła” program  współpracy ze szkołą. </a:t>
            </a:r>
            <a:endParaRPr lang="pl-PL" sz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,,Bezpieczny start”- przygotowanie do podjęcia nauki w szkole - spotkania dla rodziców (spotkania z psychologiem, logopedą, terapeutą SI, przedstawicielami </a:t>
            </a: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szkoły</a:t>
            </a:r>
            <a:r>
              <a:rPr lang="pl-PL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1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3520440" cy="517403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sz="3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Tworzenie warunków do rozwoju dzieci poprzez odkrywanie indywidualnych zdolności i zainteresowań dzieci zgodnie z ich wrodzonym potencjałem i możliwościami. </a:t>
            </a:r>
          </a:p>
          <a:p>
            <a:pPr>
              <a:lnSpc>
                <a:spcPct val="120000"/>
              </a:lnSpc>
              <a:buNone/>
            </a:pPr>
            <a:r>
              <a:rPr lang="pl-PL" sz="3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pl-PL" sz="3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pl-PL" sz="3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Pobudzanie ciekawości, aktywności, spontaniczności, twórczości i kreatywnego myślenia jako elementów przygotowania dzieci do dalszych etapów kształcenia.</a:t>
            </a:r>
          </a:p>
          <a:p>
            <a:pPr>
              <a:lnSpc>
                <a:spcPct val="120000"/>
              </a:lnSpc>
              <a:buNone/>
            </a:pPr>
            <a:r>
              <a:rPr lang="pl-PL" sz="3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764704"/>
            <a:ext cx="3520440" cy="536145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Przedszkole:</a:t>
            </a: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prowadzi systematyczną obserwację dzieci</a:t>
            </a: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analizuje wytwory działalności dziecięcej</a:t>
            </a: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diagnozuje i raportuje umiejętności, możliwości, zainteresowania i osiągnięcia dzieci</a:t>
            </a: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rozwija i wspiera zainteresowania i uzdolnienia dzieci poprzez udział w konkursach, festiwalach, warsztatach, </a:t>
            </a:r>
            <a:r>
              <a:rPr lang="pl-PL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zorganizowanych przez nauczycielki zajęciach dodatkowych z plastyki, tańców, j. angielskiego.</a:t>
            </a:r>
            <a:endParaRPr lang="pl-PL" sz="3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dostosowuje metody i formy pracy do indywidualnych potrzeb i możliwości dziecka</a:t>
            </a: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wprowadza innowacje i programy autorskie: </a:t>
            </a:r>
            <a:r>
              <a:rPr lang="pl-PL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,,</a:t>
            </a:r>
            <a:r>
              <a:rPr lang="pl-PL" sz="3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Gimastyka</a:t>
            </a:r>
            <a:r>
              <a:rPr lang="pl-PL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rozwojowa według trzech metod: Dennisona, </a:t>
            </a:r>
            <a:r>
              <a:rPr lang="pl-PL" sz="3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Sherborne</a:t>
            </a:r>
            <a:r>
              <a:rPr lang="pl-PL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3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Ayres</a:t>
            </a:r>
            <a:r>
              <a:rPr lang="pl-PL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,, Codzienne zabawy z językiem angielskim, Programy taneczne, Programy plastyczne, Programy promujące zdrowie, programy ekologiczne, Zabawy z komputerem z wykorzystaniem tablicy interaktywnej.</a:t>
            </a:r>
            <a:endParaRPr lang="pl-PL" sz="3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</a:pPr>
            <a:r>
              <a:rPr lang="pl-PL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wspiera dzieci w kształtowaniu postaw warunkujących osiąganie sukcesu szkolnego</a:t>
            </a:r>
            <a:r>
              <a:rPr lang="pl-P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pl-PL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1003</Words>
  <Application>Microsoft Office PowerPoint</Application>
  <PresentationFormat>Pokaz na ekranie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Bogaty</vt:lpstr>
      <vt:lpstr>Wizja przedszkola </vt:lpstr>
      <vt:lpstr>Ideą przewodnią pracy w naszym przedszkolu jest rozbudzanie ciekawości świata, otwartości, spontaniczności, twórczości, aktywności i kreatywnego myślenia zgodnie z indywidualnymi potrzebami i możliwościami dziecka w oparciu o nowoczesną bazę i najnowsze tendencje edukacyjne. </vt:lpstr>
      <vt:lpstr> Misja przedszkola </vt:lpstr>
      <vt:lpstr>Slajd 4</vt:lpstr>
      <vt:lpstr>  W zakresie organizacji i zarządzania zależy nam, aby:  </vt:lpstr>
      <vt:lpstr>W zakresie współpracy z instytucjami dążymy do: </vt:lpstr>
      <vt:lpstr>W zakresie doskonalenia własnego dążymy do: </vt:lpstr>
      <vt:lpstr>Cele główne i szczegółowe wynikają z misji i wizji przedszkola oraz koncepcji pracy dyrektora, są także wynikiem analizy dotychczasowej pracy placówki.  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Wizja przedszkola</dc:title>
  <dc:creator>Przedszkole</dc:creator>
  <cp:lastModifiedBy>Przedszkole</cp:lastModifiedBy>
  <cp:revision>12</cp:revision>
  <dcterms:created xsi:type="dcterms:W3CDTF">2014-11-21T11:17:33Z</dcterms:created>
  <dcterms:modified xsi:type="dcterms:W3CDTF">2014-11-21T13:01:30Z</dcterms:modified>
</cp:coreProperties>
</file>